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59" r:id="rId6"/>
    <p:sldId id="260" r:id="rId7"/>
    <p:sldId id="261" r:id="rId8"/>
    <p:sldId id="262" r:id="rId9"/>
    <p:sldId id="271" r:id="rId10"/>
    <p:sldId id="263" r:id="rId11"/>
    <p:sldId id="264" r:id="rId12"/>
    <p:sldId id="266" r:id="rId13"/>
    <p:sldId id="267" r:id="rId14"/>
    <p:sldId id="268" r:id="rId15"/>
    <p:sldId id="269" r:id="rId16"/>
    <p:sldId id="270"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113" d="100"/>
          <a:sy n="113" d="100"/>
        </p:scale>
        <p:origin x="4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81B6-EE9F-ACC0-6F7E-1DEAC486EF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1BB447-DB8A-F695-630E-2A5422C72C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05C3B1-AF2C-20D1-3946-43F97E28A83D}"/>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CB644EAB-13DD-725A-9994-5C1D274AF9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35206E-EB4C-0D5F-094E-9122324ECD20}"/>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288847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411C-4CB3-D6B2-4755-B508CD93F2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02BDA3-3F03-FF03-45DC-351EECB18A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D42236-F304-1C58-B96D-4DB14F495B8C}"/>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0485AB0D-A8C1-10C3-37D5-E63F18F82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CAF0CD-CE43-CA9C-8768-8871EDAC751E}"/>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426973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D5B403-DFCE-4729-C992-9FDA774631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9F8C49-C141-1EE7-4BFA-549BFEC89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2E2B0E-28AE-EB45-6E5D-8BE69D360836}"/>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2A0DCD4E-0DD9-1871-2040-A69577E810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9DB62-CEE2-7021-1EA2-7DBEB730EE51}"/>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160022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E01D-FC1A-5DD7-8E40-C56F75DF17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2BD753-947D-4681-6C2F-336AD99A44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A8732A-D00E-DF86-980F-8823691922E8}"/>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E88E78F8-A0B2-74F6-92DA-4E6C798B7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50FF92-6963-E55B-2250-11C2110C3F15}"/>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1361481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80B8-D264-E3B0-55F3-972BB9839C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3096D4-3F6E-5B9B-B64A-9F6EF38953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315BB-2405-D491-0D8C-227B336DCB9E}"/>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02C2ABC8-E7CD-2D2B-6642-B59C76A2F5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C8C1DE-5C11-61AC-91E1-DE58E33C92F6}"/>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122550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26A-12C5-1EBD-CE6D-3BB1AE3F22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217DD3-7B72-932C-375B-B5A252123C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E5AEAA-F61F-E02B-877F-B4F91100B5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288541-F2AB-8F3D-EAB4-CE5998B8F2AE}"/>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6" name="Footer Placeholder 5">
            <a:extLst>
              <a:ext uri="{FF2B5EF4-FFF2-40B4-BE49-F238E27FC236}">
                <a16:creationId xmlns:a16="http://schemas.microsoft.com/office/drawing/2014/main" id="{D526293D-7204-443F-82A1-CA88318246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2B45F7-3EF7-EEA7-69D2-9BDA458286CB}"/>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117508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652-FBBC-D92D-30E3-3676383F7B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9588A8-50E0-76F1-BEB6-2510EB3E3C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B6E6B-2565-7BE0-E9B2-677242FE7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104A0B-2151-F03F-718F-06122BE45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D348C4-873D-038A-A2CE-60796DD54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6B5F-D892-8EAF-4806-1393E67775BE}"/>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8" name="Footer Placeholder 7">
            <a:extLst>
              <a:ext uri="{FF2B5EF4-FFF2-40B4-BE49-F238E27FC236}">
                <a16:creationId xmlns:a16="http://schemas.microsoft.com/office/drawing/2014/main" id="{41444C3D-3995-62C2-85E5-D26A4851B3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2B1EFB-2E29-3731-F336-B4F8F010582F}"/>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3953555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364E-0F93-BD1E-31CE-926B12DE03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CA6567-21B5-7C9A-B1F1-465E6FF346CC}"/>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4" name="Footer Placeholder 3">
            <a:extLst>
              <a:ext uri="{FF2B5EF4-FFF2-40B4-BE49-F238E27FC236}">
                <a16:creationId xmlns:a16="http://schemas.microsoft.com/office/drawing/2014/main" id="{03F33ABD-BB84-971C-1FA0-7B0E218E99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326FBB-9B60-2448-FA8D-4C8BA9DC2582}"/>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406584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2B74D-7275-E201-1BF5-4CD403C5F189}"/>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3" name="Footer Placeholder 2">
            <a:extLst>
              <a:ext uri="{FF2B5EF4-FFF2-40B4-BE49-F238E27FC236}">
                <a16:creationId xmlns:a16="http://schemas.microsoft.com/office/drawing/2014/main" id="{607580C4-4CCF-41C0-089E-E73434AF4C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4BF5B6-A4AC-97CE-10D1-6C05FB490C69}"/>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343268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9B02-DE6B-F81E-2A12-C170F6D7E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4BE667-E674-362A-2B07-38E2DA039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DB208C-9243-1C84-84C1-9CB6B9EDD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3DCD1-A08F-C3C1-AC72-DEC1833C853D}"/>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6" name="Footer Placeholder 5">
            <a:extLst>
              <a:ext uri="{FF2B5EF4-FFF2-40B4-BE49-F238E27FC236}">
                <a16:creationId xmlns:a16="http://schemas.microsoft.com/office/drawing/2014/main" id="{94C5553A-FF05-F895-104B-84C3737134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825D19-5BBD-46D3-786D-C566F7495786}"/>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3581630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5A90-4967-5DDC-DE48-74BEB8DFD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0CCAD9-1B52-0F7B-5651-078EADBC6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F343C5-93D9-CA09-6692-6688DAAAE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2BF52-9988-9E3C-8223-F88643B0876F}"/>
              </a:ext>
            </a:extLst>
          </p:cNvPr>
          <p:cNvSpPr>
            <a:spLocks noGrp="1"/>
          </p:cNvSpPr>
          <p:nvPr>
            <p:ph type="dt" sz="half" idx="10"/>
          </p:nvPr>
        </p:nvSpPr>
        <p:spPr/>
        <p:txBody>
          <a:bodyPr/>
          <a:lstStyle/>
          <a:p>
            <a:fld id="{BAC595AC-3F16-470B-9FCF-63AEE4A48FEB}" type="datetimeFigureOut">
              <a:rPr lang="en-IN" smtClean="0"/>
              <a:t>15-03-2024</a:t>
            </a:fld>
            <a:endParaRPr lang="en-IN"/>
          </a:p>
        </p:txBody>
      </p:sp>
      <p:sp>
        <p:nvSpPr>
          <p:cNvPr id="6" name="Footer Placeholder 5">
            <a:extLst>
              <a:ext uri="{FF2B5EF4-FFF2-40B4-BE49-F238E27FC236}">
                <a16:creationId xmlns:a16="http://schemas.microsoft.com/office/drawing/2014/main" id="{BCFBFD93-01C2-C8CF-7275-5B0D6FF3BF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24B080-8851-03C8-3C6A-FF0319A2D3E7}"/>
              </a:ext>
            </a:extLst>
          </p:cNvPr>
          <p:cNvSpPr>
            <a:spLocks noGrp="1"/>
          </p:cNvSpPr>
          <p:nvPr>
            <p:ph type="sldNum" sz="quarter" idx="12"/>
          </p:nvPr>
        </p:nvSpPr>
        <p:spPr/>
        <p:txBody>
          <a:bodyPr/>
          <a:lstStyle/>
          <a:p>
            <a:fld id="{9FCBA19F-23A9-480B-B00E-86C6E607FB27}" type="slidenum">
              <a:rPr lang="en-IN" smtClean="0"/>
              <a:t>‹#›</a:t>
            </a:fld>
            <a:endParaRPr lang="en-IN"/>
          </a:p>
        </p:txBody>
      </p:sp>
    </p:spTree>
    <p:extLst>
      <p:ext uri="{BB962C8B-B14F-4D97-AF65-F5344CB8AC3E}">
        <p14:creationId xmlns:p14="http://schemas.microsoft.com/office/powerpoint/2010/main" val="3218460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1FC4D-5D2E-D8F2-04AD-0DC846FF0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50021F-1D76-126B-BB2A-0C2C61FE60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483D0F-86BB-1BD2-4BB2-27308BB05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595AC-3F16-470B-9FCF-63AEE4A48FEB}" type="datetimeFigureOut">
              <a:rPr lang="en-IN" smtClean="0"/>
              <a:t>15-03-2024</a:t>
            </a:fld>
            <a:endParaRPr lang="en-IN"/>
          </a:p>
        </p:txBody>
      </p:sp>
      <p:sp>
        <p:nvSpPr>
          <p:cNvPr id="5" name="Footer Placeholder 4">
            <a:extLst>
              <a:ext uri="{FF2B5EF4-FFF2-40B4-BE49-F238E27FC236}">
                <a16:creationId xmlns:a16="http://schemas.microsoft.com/office/drawing/2014/main" id="{F3665694-C78A-313D-C797-E71E48DC0A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A2FADD-F0F9-B75B-02C8-FB2609934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BA19F-23A9-480B-B00E-86C6E607FB27}" type="slidenum">
              <a:rPr lang="en-IN" smtClean="0"/>
              <a:t>‹#›</a:t>
            </a:fld>
            <a:endParaRPr lang="en-IN"/>
          </a:p>
        </p:txBody>
      </p:sp>
    </p:spTree>
    <p:extLst>
      <p:ext uri="{BB962C8B-B14F-4D97-AF65-F5344CB8AC3E}">
        <p14:creationId xmlns:p14="http://schemas.microsoft.com/office/powerpoint/2010/main" val="2078731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FE219-660E-5B6D-F60C-E79DE4D4998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tretch>
            <a:fillRect/>
          </a:stretch>
        </p:blipFill>
        <p:spPr>
          <a:xfrm>
            <a:off x="0" y="2602"/>
            <a:ext cx="12192000" cy="6855398"/>
          </a:xfrm>
          <a:prstGeom prst="rect">
            <a:avLst/>
          </a:prstGeom>
        </p:spPr>
      </p:pic>
      <p:sp>
        <p:nvSpPr>
          <p:cNvPr id="8" name="TextBox 7">
            <a:extLst>
              <a:ext uri="{FF2B5EF4-FFF2-40B4-BE49-F238E27FC236}">
                <a16:creationId xmlns:a16="http://schemas.microsoft.com/office/drawing/2014/main" id="{3CFB57FF-FAA3-5FBF-5807-3FB5F411C472}"/>
              </a:ext>
            </a:extLst>
          </p:cNvPr>
          <p:cNvSpPr txBox="1"/>
          <p:nvPr/>
        </p:nvSpPr>
        <p:spPr>
          <a:xfrm>
            <a:off x="2770092" y="1335759"/>
            <a:ext cx="6633884" cy="769441"/>
          </a:xfrm>
          <a:prstGeom prst="rect">
            <a:avLst/>
          </a:prstGeom>
          <a:noFill/>
        </p:spPr>
        <p:txBody>
          <a:bodyPr wrap="square" rtlCol="0">
            <a:spAutoFit/>
          </a:bodyPr>
          <a:lstStyle/>
          <a:p>
            <a:r>
              <a:rPr lang="en-US" sz="4400" dirty="0">
                <a:solidFill>
                  <a:schemeClr val="accent4">
                    <a:lumMod val="40000"/>
                    <a:lumOff val="60000"/>
                  </a:schemeClr>
                </a:solidFill>
                <a:latin typeface="Agency FB" panose="020B0503020202020204" pitchFamily="34" charset="0"/>
              </a:rPr>
              <a:t>CAR FEATURES AND MSRP ANALYSIS</a:t>
            </a:r>
            <a:endParaRPr lang="en-IN" sz="4400" dirty="0">
              <a:solidFill>
                <a:schemeClr val="accent4">
                  <a:lumMod val="40000"/>
                  <a:lumOff val="60000"/>
                </a:schemeClr>
              </a:solidFill>
              <a:latin typeface="Agency FB" panose="020B0503020202020204" pitchFamily="34" charset="0"/>
            </a:endParaRPr>
          </a:p>
        </p:txBody>
      </p:sp>
      <p:sp>
        <p:nvSpPr>
          <p:cNvPr id="10" name="TextBox 9">
            <a:extLst>
              <a:ext uri="{FF2B5EF4-FFF2-40B4-BE49-F238E27FC236}">
                <a16:creationId xmlns:a16="http://schemas.microsoft.com/office/drawing/2014/main" id="{8DB41731-ABE9-AB19-7CDB-B9EC4E1FF39B}"/>
              </a:ext>
            </a:extLst>
          </p:cNvPr>
          <p:cNvSpPr txBox="1"/>
          <p:nvPr/>
        </p:nvSpPr>
        <p:spPr>
          <a:xfrm>
            <a:off x="439270" y="5244353"/>
            <a:ext cx="3496235" cy="646331"/>
          </a:xfrm>
          <a:prstGeom prst="rect">
            <a:avLst/>
          </a:prstGeom>
          <a:noFill/>
        </p:spPr>
        <p:txBody>
          <a:bodyPr wrap="square" rtlCol="0">
            <a:spAutoFit/>
          </a:bodyPr>
          <a:lstStyle/>
          <a:p>
            <a:r>
              <a:rPr lang="en-IN"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Akshat Sharma</a:t>
            </a:r>
          </a:p>
          <a:p>
            <a:r>
              <a:rPr lang="en-IN"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PGA 03</a:t>
            </a:r>
          </a:p>
        </p:txBody>
      </p:sp>
    </p:spTree>
    <p:extLst>
      <p:ext uri="{BB962C8B-B14F-4D97-AF65-F5344CB8AC3E}">
        <p14:creationId xmlns:p14="http://schemas.microsoft.com/office/powerpoint/2010/main" val="105382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9055C8C-2AA7-2E4E-8709-881A0F010749}"/>
              </a:ext>
            </a:extLst>
          </p:cNvPr>
          <p:cNvSpPr txBox="1"/>
          <p:nvPr/>
        </p:nvSpPr>
        <p:spPr>
          <a:xfrm>
            <a:off x="206189" y="652772"/>
            <a:ext cx="9278470"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What is the average highway MPG (miles per gallon) of every transmission type?</a:t>
            </a:r>
            <a:endParaRPr lang="en-IN" sz="2800" dirty="0">
              <a:solidFill>
                <a:schemeClr val="accent4">
                  <a:lumMod val="40000"/>
                  <a:lumOff val="60000"/>
                </a:schemeClr>
              </a:solidFill>
              <a:latin typeface="Agency FB" panose="020B0503020202020204" pitchFamily="34" charset="0"/>
            </a:endParaRPr>
          </a:p>
        </p:txBody>
      </p:sp>
      <p:sp>
        <p:nvSpPr>
          <p:cNvPr id="3" name="TextBox 2">
            <a:extLst>
              <a:ext uri="{FF2B5EF4-FFF2-40B4-BE49-F238E27FC236}">
                <a16:creationId xmlns:a16="http://schemas.microsoft.com/office/drawing/2014/main" id="{5B45153C-E18C-CE7C-85CA-1119D17D40DF}"/>
              </a:ext>
            </a:extLst>
          </p:cNvPr>
          <p:cNvSpPr txBox="1"/>
          <p:nvPr/>
        </p:nvSpPr>
        <p:spPr>
          <a:xfrm>
            <a:off x="322730" y="2083376"/>
            <a:ext cx="7261411" cy="1477328"/>
          </a:xfrm>
          <a:prstGeom prst="rect">
            <a:avLst/>
          </a:prstGeom>
          <a:noFill/>
        </p:spPr>
        <p:txBody>
          <a:bodyPr wrap="square" rtlCol="0">
            <a:spAutoFit/>
          </a:bodyPr>
          <a:lstStyle/>
          <a:p>
            <a:r>
              <a:rPr lang="en-US" dirty="0">
                <a:solidFill>
                  <a:schemeClr val="bg1"/>
                </a:solidFill>
              </a:rPr>
              <a:t>select </a:t>
            </a:r>
            <a:r>
              <a:rPr lang="en-US" dirty="0" err="1">
                <a:solidFill>
                  <a:schemeClr val="bg1"/>
                </a:solidFill>
              </a:rPr>
              <a:t>Transmission_type</a:t>
            </a:r>
            <a:r>
              <a:rPr lang="en-US" dirty="0">
                <a:solidFill>
                  <a:schemeClr val="bg1"/>
                </a:solidFill>
              </a:rPr>
              <a:t>, max(Highway_MPG) as "Highway MPG“</a:t>
            </a:r>
          </a:p>
          <a:p>
            <a:r>
              <a:rPr lang="en-US" dirty="0">
                <a:solidFill>
                  <a:schemeClr val="bg1"/>
                </a:solidFill>
              </a:rPr>
              <a:t>from </a:t>
            </a:r>
          </a:p>
          <a:p>
            <a:r>
              <a:rPr lang="en-US" dirty="0">
                <a:solidFill>
                  <a:schemeClr val="bg1"/>
                </a:solidFill>
              </a:rPr>
              <a:t>	(select </a:t>
            </a:r>
            <a:r>
              <a:rPr lang="en-US" dirty="0" err="1">
                <a:solidFill>
                  <a:schemeClr val="bg1"/>
                </a:solidFill>
              </a:rPr>
              <a:t>Transmission_type</a:t>
            </a:r>
            <a:r>
              <a:rPr lang="en-US" dirty="0">
                <a:solidFill>
                  <a:schemeClr val="bg1"/>
                </a:solidFill>
              </a:rPr>
              <a:t>, avg(Highway_MPG) as 	</a:t>
            </a:r>
            <a:r>
              <a:rPr lang="en-US" dirty="0" err="1">
                <a:solidFill>
                  <a:schemeClr val="bg1"/>
                </a:solidFill>
              </a:rPr>
              <a:t>Highway_MPGfrom</a:t>
            </a:r>
            <a:r>
              <a:rPr lang="en-US" dirty="0">
                <a:solidFill>
                  <a:schemeClr val="bg1"/>
                </a:solidFill>
              </a:rPr>
              <a:t> </a:t>
            </a:r>
            <a:r>
              <a:rPr lang="en-US" dirty="0" err="1">
                <a:solidFill>
                  <a:schemeClr val="bg1"/>
                </a:solidFill>
              </a:rPr>
              <a:t>datagroup</a:t>
            </a:r>
            <a:r>
              <a:rPr lang="en-US" dirty="0">
                <a:solidFill>
                  <a:schemeClr val="bg1"/>
                </a:solidFill>
              </a:rPr>
              <a:t> by </a:t>
            </a:r>
            <a:r>
              <a:rPr lang="en-US" dirty="0" err="1">
                <a:solidFill>
                  <a:schemeClr val="bg1"/>
                </a:solidFill>
              </a:rPr>
              <a:t>Transmission_Type</a:t>
            </a:r>
            <a:r>
              <a:rPr lang="en-US" dirty="0">
                <a:solidFill>
                  <a:schemeClr val="bg1"/>
                </a:solidFill>
              </a:rPr>
              <a:t>) as subquery</a:t>
            </a:r>
          </a:p>
          <a:p>
            <a:r>
              <a:rPr lang="en-US" dirty="0">
                <a:solidFill>
                  <a:schemeClr val="bg1"/>
                </a:solidFill>
              </a:rPr>
              <a:t>group by </a:t>
            </a:r>
            <a:r>
              <a:rPr lang="en-US" dirty="0" err="1">
                <a:solidFill>
                  <a:schemeClr val="bg1"/>
                </a:solidFill>
              </a:rPr>
              <a:t>Transmission_type</a:t>
            </a:r>
            <a:r>
              <a:rPr lang="en-US" dirty="0">
                <a:solidFill>
                  <a:schemeClr val="bg1"/>
                </a:solidFill>
              </a:rPr>
              <a:t>;</a:t>
            </a:r>
            <a:endParaRPr lang="en-IN" dirty="0">
              <a:solidFill>
                <a:schemeClr val="bg1"/>
              </a:solidFill>
            </a:endParaRPr>
          </a:p>
        </p:txBody>
      </p:sp>
      <p:pic>
        <p:nvPicPr>
          <p:cNvPr id="6" name="Picture 5">
            <a:extLst>
              <a:ext uri="{FF2B5EF4-FFF2-40B4-BE49-F238E27FC236}">
                <a16:creationId xmlns:a16="http://schemas.microsoft.com/office/drawing/2014/main" id="{2D0DC8AC-05DD-E9E7-42F5-96EE10BE6817}"/>
              </a:ext>
            </a:extLst>
          </p:cNvPr>
          <p:cNvPicPr>
            <a:picLocks noChangeAspect="1"/>
          </p:cNvPicPr>
          <p:nvPr/>
        </p:nvPicPr>
        <p:blipFill rotWithShape="1">
          <a:blip r:embed="rId4"/>
          <a:srcRect r="34895"/>
          <a:stretch/>
        </p:blipFill>
        <p:spPr>
          <a:xfrm>
            <a:off x="7584141" y="4116951"/>
            <a:ext cx="4020393" cy="1774116"/>
          </a:xfrm>
          <a:prstGeom prst="rect">
            <a:avLst/>
          </a:prstGeom>
        </p:spPr>
      </p:pic>
    </p:spTree>
    <p:extLst>
      <p:ext uri="{BB962C8B-B14F-4D97-AF65-F5344CB8AC3E}">
        <p14:creationId xmlns:p14="http://schemas.microsoft.com/office/powerpoint/2010/main" val="268733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DF5D1C-F2B7-F0E2-D0A0-B09739CFC6D4}"/>
              </a:ext>
            </a:extLst>
          </p:cNvPr>
          <p:cNvPicPr>
            <a:picLocks noChangeAspect="1"/>
          </p:cNvPicPr>
          <p:nvPr/>
        </p:nvPicPr>
        <p:blipFill>
          <a:blip r:embed="rId4"/>
          <a:stretch>
            <a:fillRect/>
          </a:stretch>
        </p:blipFill>
        <p:spPr>
          <a:xfrm>
            <a:off x="7595466" y="697724"/>
            <a:ext cx="3341476" cy="5671023"/>
          </a:xfrm>
          <a:prstGeom prst="rect">
            <a:avLst/>
          </a:prstGeom>
        </p:spPr>
      </p:pic>
      <p:pic>
        <p:nvPicPr>
          <p:cNvPr id="5" name="Picture 4">
            <a:extLst>
              <a:ext uri="{FF2B5EF4-FFF2-40B4-BE49-F238E27FC236}">
                <a16:creationId xmlns:a16="http://schemas.microsoft.com/office/drawing/2014/main" id="{81EFEF8D-1C60-0E86-55A3-34977FB19B1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034006F-CDFD-1258-A737-3F758A4ACE22}"/>
              </a:ext>
            </a:extLst>
          </p:cNvPr>
          <p:cNvSpPr txBox="1"/>
          <p:nvPr/>
        </p:nvSpPr>
        <p:spPr>
          <a:xfrm>
            <a:off x="206189" y="652772"/>
            <a:ext cx="5889811"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What is the average popularity of every company?</a:t>
            </a:r>
            <a:endParaRPr lang="en-IN" sz="2800" dirty="0">
              <a:solidFill>
                <a:schemeClr val="accent4">
                  <a:lumMod val="40000"/>
                  <a:lumOff val="60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8830C139-9420-4BA9-D062-A8A0F65F41C4}"/>
              </a:ext>
            </a:extLst>
          </p:cNvPr>
          <p:cNvSpPr txBox="1"/>
          <p:nvPr/>
        </p:nvSpPr>
        <p:spPr>
          <a:xfrm>
            <a:off x="322730" y="2083376"/>
            <a:ext cx="7261411" cy="1200329"/>
          </a:xfrm>
          <a:prstGeom prst="rect">
            <a:avLst/>
          </a:prstGeom>
          <a:noFill/>
        </p:spPr>
        <p:txBody>
          <a:bodyPr wrap="square" rtlCol="0">
            <a:spAutoFit/>
          </a:bodyPr>
          <a:lstStyle/>
          <a:p>
            <a:r>
              <a:rPr lang="en-US" dirty="0">
                <a:solidFill>
                  <a:schemeClr val="bg1"/>
                </a:solidFill>
              </a:rPr>
              <a:t>select company, round(avg(Popularity), 2) as </a:t>
            </a:r>
            <a:r>
              <a:rPr lang="en-US" dirty="0" err="1">
                <a:solidFill>
                  <a:schemeClr val="bg1"/>
                </a:solidFill>
              </a:rPr>
              <a:t>Average_Popularity</a:t>
            </a:r>
            <a:endParaRPr lang="en-US" dirty="0">
              <a:solidFill>
                <a:schemeClr val="bg1"/>
              </a:solidFill>
            </a:endParaRPr>
          </a:p>
          <a:p>
            <a:r>
              <a:rPr lang="en-US" dirty="0">
                <a:solidFill>
                  <a:schemeClr val="bg1"/>
                </a:solidFill>
              </a:rPr>
              <a:t>from data</a:t>
            </a:r>
          </a:p>
          <a:p>
            <a:r>
              <a:rPr lang="en-US" dirty="0">
                <a:solidFill>
                  <a:schemeClr val="bg1"/>
                </a:solidFill>
              </a:rPr>
              <a:t>group by company</a:t>
            </a:r>
          </a:p>
          <a:p>
            <a:r>
              <a:rPr lang="en-US" dirty="0">
                <a:solidFill>
                  <a:schemeClr val="bg1"/>
                </a:solidFill>
              </a:rPr>
              <a:t>order by </a:t>
            </a:r>
            <a:r>
              <a:rPr lang="en-US" dirty="0" err="1">
                <a:solidFill>
                  <a:schemeClr val="bg1"/>
                </a:solidFill>
              </a:rPr>
              <a:t>Average_Popularity</a:t>
            </a:r>
            <a:r>
              <a:rPr lang="en-US" dirty="0">
                <a:solidFill>
                  <a:schemeClr val="bg1"/>
                </a:solidFill>
              </a:rPr>
              <a:t> desc;</a:t>
            </a:r>
            <a:endParaRPr lang="en-IN" dirty="0">
              <a:solidFill>
                <a:schemeClr val="bg1"/>
              </a:solidFill>
            </a:endParaRPr>
          </a:p>
        </p:txBody>
      </p:sp>
      <p:pic>
        <p:nvPicPr>
          <p:cNvPr id="9" name="Picture 8">
            <a:extLst>
              <a:ext uri="{FF2B5EF4-FFF2-40B4-BE49-F238E27FC236}">
                <a16:creationId xmlns:a16="http://schemas.microsoft.com/office/drawing/2014/main" id="{6E41F55C-DA8E-E04A-28AC-D4CB802CC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710" y="741854"/>
            <a:ext cx="3160761" cy="5374292"/>
          </a:xfrm>
          <a:prstGeom prst="rect">
            <a:avLst/>
          </a:prstGeom>
        </p:spPr>
      </p:pic>
    </p:spTree>
    <p:extLst>
      <p:ext uri="{BB962C8B-B14F-4D97-AF65-F5344CB8AC3E}">
        <p14:creationId xmlns:p14="http://schemas.microsoft.com/office/powerpoint/2010/main" val="423467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484B5EA-4E1A-155C-67AF-1A4564C29505}"/>
              </a:ext>
            </a:extLst>
          </p:cNvPr>
          <p:cNvPicPr>
            <a:picLocks noChangeAspect="1"/>
          </p:cNvPicPr>
          <p:nvPr/>
        </p:nvPicPr>
        <p:blipFill>
          <a:blip r:embed="rId4"/>
          <a:stretch>
            <a:fillRect/>
          </a:stretch>
        </p:blipFill>
        <p:spPr>
          <a:xfrm>
            <a:off x="466164" y="739716"/>
            <a:ext cx="11125379" cy="5938989"/>
          </a:xfrm>
          <a:prstGeom prst="rect">
            <a:avLst/>
          </a:prstGeom>
        </p:spPr>
      </p:pic>
      <p:sp>
        <p:nvSpPr>
          <p:cNvPr id="5" name="TextBox 4">
            <a:extLst>
              <a:ext uri="{FF2B5EF4-FFF2-40B4-BE49-F238E27FC236}">
                <a16:creationId xmlns:a16="http://schemas.microsoft.com/office/drawing/2014/main" id="{290DAE80-D23C-448D-586B-461AF1F56246}"/>
              </a:ext>
            </a:extLst>
          </p:cNvPr>
          <p:cNvSpPr txBox="1"/>
          <p:nvPr/>
        </p:nvSpPr>
        <p:spPr>
          <a:xfrm>
            <a:off x="206187" y="88015"/>
            <a:ext cx="1748119" cy="830997"/>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Dashboard </a:t>
            </a:r>
            <a:r>
              <a:rPr lang="en-US" sz="2000" dirty="0">
                <a:solidFill>
                  <a:schemeClr val="accent4">
                    <a:lumMod val="40000"/>
                    <a:lumOff val="60000"/>
                  </a:schemeClr>
                </a:solidFill>
                <a:latin typeface="Agency FB" panose="020B0503020202020204" pitchFamily="34" charset="0"/>
              </a:rPr>
              <a:t>(Page 1)</a:t>
            </a:r>
            <a:endParaRPr lang="en-IN" sz="2800" dirty="0">
              <a:solidFill>
                <a:schemeClr val="accent4">
                  <a:lumMod val="40000"/>
                  <a:lumOff val="60000"/>
                </a:schemeClr>
              </a:solidFill>
              <a:latin typeface="Agency FB" panose="020B0503020202020204" pitchFamily="34" charset="0"/>
            </a:endParaRPr>
          </a:p>
        </p:txBody>
      </p:sp>
    </p:spTree>
    <p:extLst>
      <p:ext uri="{BB962C8B-B14F-4D97-AF65-F5344CB8AC3E}">
        <p14:creationId xmlns:p14="http://schemas.microsoft.com/office/powerpoint/2010/main" val="301618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CC24226-389F-4D8D-B042-3DD644DC1EA0}"/>
              </a:ext>
            </a:extLst>
          </p:cNvPr>
          <p:cNvSpPr txBox="1"/>
          <p:nvPr/>
        </p:nvSpPr>
        <p:spPr>
          <a:xfrm>
            <a:off x="206187" y="88015"/>
            <a:ext cx="1748119" cy="830997"/>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Dashboard </a:t>
            </a:r>
            <a:r>
              <a:rPr lang="en-US" sz="2000" dirty="0">
                <a:solidFill>
                  <a:schemeClr val="accent4">
                    <a:lumMod val="40000"/>
                    <a:lumOff val="60000"/>
                  </a:schemeClr>
                </a:solidFill>
                <a:latin typeface="Agency FB" panose="020B0503020202020204" pitchFamily="34" charset="0"/>
              </a:rPr>
              <a:t>(Page 2)</a:t>
            </a:r>
            <a:endParaRPr lang="en-IN" sz="2800" dirty="0">
              <a:solidFill>
                <a:schemeClr val="accent4">
                  <a:lumMod val="40000"/>
                  <a:lumOff val="60000"/>
                </a:schemeClr>
              </a:solidFill>
              <a:latin typeface="Agency FB" panose="020B0503020202020204" pitchFamily="34" charset="0"/>
            </a:endParaRPr>
          </a:p>
        </p:txBody>
      </p:sp>
      <p:pic>
        <p:nvPicPr>
          <p:cNvPr id="5" name="Picture 4">
            <a:extLst>
              <a:ext uri="{FF2B5EF4-FFF2-40B4-BE49-F238E27FC236}">
                <a16:creationId xmlns:a16="http://schemas.microsoft.com/office/drawing/2014/main" id="{4B99D0C4-A9B3-2255-F96D-0974C3EAF417}"/>
              </a:ext>
            </a:extLst>
          </p:cNvPr>
          <p:cNvPicPr>
            <a:picLocks noChangeAspect="1"/>
          </p:cNvPicPr>
          <p:nvPr/>
        </p:nvPicPr>
        <p:blipFill>
          <a:blip r:embed="rId4"/>
          <a:stretch>
            <a:fillRect/>
          </a:stretch>
        </p:blipFill>
        <p:spPr>
          <a:xfrm>
            <a:off x="546825" y="919012"/>
            <a:ext cx="11176015" cy="5850973"/>
          </a:xfrm>
          <a:prstGeom prst="rect">
            <a:avLst/>
          </a:prstGeom>
        </p:spPr>
      </p:pic>
    </p:spTree>
    <p:extLst>
      <p:ext uri="{BB962C8B-B14F-4D97-AF65-F5344CB8AC3E}">
        <p14:creationId xmlns:p14="http://schemas.microsoft.com/office/powerpoint/2010/main" val="1480577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72E907F-2F2C-946B-A97F-99D9838B5AB4}"/>
              </a:ext>
            </a:extLst>
          </p:cNvPr>
          <p:cNvSpPr txBox="1"/>
          <p:nvPr/>
        </p:nvSpPr>
        <p:spPr>
          <a:xfrm>
            <a:off x="259976" y="285239"/>
            <a:ext cx="1748119" cy="707886"/>
          </a:xfrm>
          <a:prstGeom prst="rect">
            <a:avLst/>
          </a:prstGeom>
          <a:noFill/>
        </p:spPr>
        <p:txBody>
          <a:bodyPr wrap="square" rtlCol="0">
            <a:spAutoFit/>
          </a:bodyPr>
          <a:lstStyle/>
          <a:p>
            <a:r>
              <a:rPr lang="en-US" sz="4000" dirty="0">
                <a:solidFill>
                  <a:schemeClr val="accent4">
                    <a:lumMod val="40000"/>
                    <a:lumOff val="60000"/>
                  </a:schemeClr>
                </a:solidFill>
                <a:latin typeface="Agency FB" panose="020B0503020202020204" pitchFamily="34" charset="0"/>
              </a:rPr>
              <a:t>Insights</a:t>
            </a:r>
            <a:endParaRPr lang="en-IN" sz="4000" dirty="0">
              <a:solidFill>
                <a:schemeClr val="accent4">
                  <a:lumMod val="40000"/>
                  <a:lumOff val="60000"/>
                </a:schemeClr>
              </a:solidFill>
              <a:latin typeface="Agency FB" panose="020B0503020202020204" pitchFamily="34" charset="0"/>
            </a:endParaRPr>
          </a:p>
        </p:txBody>
      </p:sp>
      <p:sp>
        <p:nvSpPr>
          <p:cNvPr id="3" name="TextBox 2">
            <a:extLst>
              <a:ext uri="{FF2B5EF4-FFF2-40B4-BE49-F238E27FC236}">
                <a16:creationId xmlns:a16="http://schemas.microsoft.com/office/drawing/2014/main" id="{23EE45A5-37A7-F702-A45E-5B9A67AE7971}"/>
              </a:ext>
            </a:extLst>
          </p:cNvPr>
          <p:cNvSpPr txBox="1"/>
          <p:nvPr/>
        </p:nvSpPr>
        <p:spPr>
          <a:xfrm>
            <a:off x="439270" y="1028343"/>
            <a:ext cx="9780495" cy="2400657"/>
          </a:xfrm>
          <a:prstGeom prst="rect">
            <a:avLst/>
          </a:prstGeom>
          <a:noFill/>
        </p:spPr>
        <p:txBody>
          <a:bodyPr wrap="square" rtlCol="0">
            <a:spAutoFit/>
          </a:bodyPr>
          <a:lstStyle/>
          <a:p>
            <a:r>
              <a:rPr lang="en-US" sz="2400" dirty="0">
                <a:solidFill>
                  <a:schemeClr val="accent4">
                    <a:lumMod val="40000"/>
                    <a:lumOff val="60000"/>
                  </a:schemeClr>
                </a:solidFill>
              </a:rPr>
              <a:t>Popularity by Market Category:</a:t>
            </a:r>
            <a:r>
              <a:rPr lang="en-US" dirty="0">
                <a:solidFill>
                  <a:schemeClr val="accent4">
                    <a:lumMod val="40000"/>
                    <a:lumOff val="60000"/>
                  </a:schemeClr>
                </a:solidFill>
              </a:rPr>
              <a:t> </a:t>
            </a:r>
          </a:p>
          <a:p>
            <a:endParaRPr lang="en-US" dirty="0">
              <a:solidFill>
                <a:schemeClr val="bg1"/>
              </a:solidFill>
            </a:endParaRPr>
          </a:p>
          <a:p>
            <a:r>
              <a:rPr lang="en-US" dirty="0">
                <a:solidFill>
                  <a:schemeClr val="bg1"/>
                </a:solidFill>
              </a:rPr>
              <a:t>• The market category “Flex Fuel” has the highest popularity with a total of 19,33,488 models. It is closely followed by the market category “Crossover” with a popularity of 16,86,521. </a:t>
            </a:r>
          </a:p>
          <a:p>
            <a:r>
              <a:rPr lang="en-US" dirty="0">
                <a:solidFill>
                  <a:schemeClr val="bg1"/>
                </a:solidFill>
              </a:rPr>
              <a:t>• Although the market category “Flex Fuel” has highest popularity then “Crossover”, the models present in the market for “Crossover” is more then “Flex Fuel”. </a:t>
            </a:r>
          </a:p>
          <a:p>
            <a:r>
              <a:rPr lang="en-US" dirty="0">
                <a:solidFill>
                  <a:schemeClr val="bg1"/>
                </a:solidFill>
              </a:rPr>
              <a:t>• The market category “luxury”, “luxury performance”, and “performance” have relatively lower popularity, but they have a significant number of models present in the market.</a:t>
            </a:r>
            <a:endParaRPr lang="en-IN" dirty="0">
              <a:solidFill>
                <a:schemeClr val="bg1"/>
              </a:solidFill>
            </a:endParaRPr>
          </a:p>
        </p:txBody>
      </p:sp>
      <p:sp>
        <p:nvSpPr>
          <p:cNvPr id="5" name="TextBox 4">
            <a:extLst>
              <a:ext uri="{FF2B5EF4-FFF2-40B4-BE49-F238E27FC236}">
                <a16:creationId xmlns:a16="http://schemas.microsoft.com/office/drawing/2014/main" id="{230D1BE2-3057-57BE-F068-062640CFA23A}"/>
              </a:ext>
            </a:extLst>
          </p:cNvPr>
          <p:cNvSpPr txBox="1"/>
          <p:nvPr/>
        </p:nvSpPr>
        <p:spPr>
          <a:xfrm>
            <a:off x="439269" y="3751730"/>
            <a:ext cx="9780495" cy="1938992"/>
          </a:xfrm>
          <a:prstGeom prst="rect">
            <a:avLst/>
          </a:prstGeom>
          <a:noFill/>
        </p:spPr>
        <p:txBody>
          <a:bodyPr wrap="square" rtlCol="0">
            <a:spAutoFit/>
          </a:bodyPr>
          <a:lstStyle>
            <a:defPPr>
              <a:defRPr lang="en-US"/>
            </a:defPPr>
            <a:lvl1pPr>
              <a:defRPr sz="2400">
                <a:solidFill>
                  <a:schemeClr val="bg1"/>
                </a:solidFill>
              </a:defRPr>
            </a:lvl1pPr>
          </a:lstStyle>
          <a:p>
            <a:r>
              <a:rPr lang="en-US" dirty="0">
                <a:solidFill>
                  <a:schemeClr val="accent4">
                    <a:lumMod val="40000"/>
                    <a:lumOff val="60000"/>
                  </a:schemeClr>
                </a:solidFill>
              </a:rPr>
              <a:t>Price Variation Based on Engine Power:</a:t>
            </a:r>
          </a:p>
          <a:p>
            <a:endParaRPr lang="en-US" dirty="0"/>
          </a:p>
          <a:p>
            <a:r>
              <a:rPr lang="en-US" sz="1800" dirty="0"/>
              <a:t>• There is a clear relationship between Engine HP and car prices. As the Engine HP increases, the average cost of the car also increases. </a:t>
            </a:r>
          </a:p>
          <a:p>
            <a:r>
              <a:rPr lang="en-US" sz="1800" dirty="0"/>
              <a:t>• For example, cars with an Engine HP of 55 have an average cost of $2,000, while cars with an Engine HP of 1001 have an average cost of $17,57,223.67.</a:t>
            </a:r>
            <a:endParaRPr lang="en-IN" sz="1800" dirty="0"/>
          </a:p>
        </p:txBody>
      </p:sp>
    </p:spTree>
    <p:extLst>
      <p:ext uri="{BB962C8B-B14F-4D97-AF65-F5344CB8AC3E}">
        <p14:creationId xmlns:p14="http://schemas.microsoft.com/office/powerpoint/2010/main" val="229489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480AC3F-1D4D-23F9-6418-032ED94D952F}"/>
              </a:ext>
            </a:extLst>
          </p:cNvPr>
          <p:cNvSpPr txBox="1"/>
          <p:nvPr/>
        </p:nvSpPr>
        <p:spPr>
          <a:xfrm>
            <a:off x="215150" y="1080249"/>
            <a:ext cx="9780495" cy="1938992"/>
          </a:xfrm>
          <a:prstGeom prst="rect">
            <a:avLst/>
          </a:prstGeom>
          <a:noFill/>
        </p:spPr>
        <p:txBody>
          <a:bodyPr wrap="square" rtlCol="0">
            <a:spAutoFit/>
          </a:bodyPr>
          <a:lstStyle>
            <a:defPPr>
              <a:defRPr lang="en-US"/>
            </a:defPPr>
            <a:lvl1pPr>
              <a:defRPr sz="2400">
                <a:solidFill>
                  <a:schemeClr val="bg1"/>
                </a:solidFill>
              </a:defRPr>
            </a:lvl1pPr>
          </a:lstStyle>
          <a:p>
            <a:r>
              <a:rPr lang="en-US" dirty="0">
                <a:solidFill>
                  <a:schemeClr val="accent4">
                    <a:lumMod val="40000"/>
                    <a:lumOff val="60000"/>
                  </a:schemeClr>
                </a:solidFill>
              </a:rPr>
              <a:t>Relative Importance of Car Features on Price:</a:t>
            </a:r>
          </a:p>
          <a:p>
            <a:endParaRPr lang="en-US" dirty="0"/>
          </a:p>
          <a:p>
            <a:r>
              <a:rPr lang="en-US" sz="1800" dirty="0"/>
              <a:t>• According to the regression analysis, the car feature that has the least importance on the price of the vehicle is “vehicle size”. On the other hand, the “engine cylinder” has the highest importance. </a:t>
            </a:r>
          </a:p>
          <a:p>
            <a:r>
              <a:rPr lang="en-US" sz="1800" dirty="0"/>
              <a:t>• Other features that show relative importance in determining the price of a car include “City MPG”, “Highway MPG”, “engine HP”, “vehicle style”, and “engine fuel type”.</a:t>
            </a:r>
            <a:endParaRPr lang="en-IN" dirty="0"/>
          </a:p>
        </p:txBody>
      </p:sp>
      <p:sp>
        <p:nvSpPr>
          <p:cNvPr id="3" name="TextBox 2">
            <a:extLst>
              <a:ext uri="{FF2B5EF4-FFF2-40B4-BE49-F238E27FC236}">
                <a16:creationId xmlns:a16="http://schemas.microsoft.com/office/drawing/2014/main" id="{7ECE26CE-23A1-595E-3BFC-A131F08DB6D8}"/>
              </a:ext>
            </a:extLst>
          </p:cNvPr>
          <p:cNvSpPr txBox="1"/>
          <p:nvPr/>
        </p:nvSpPr>
        <p:spPr>
          <a:xfrm>
            <a:off x="215151" y="3685053"/>
            <a:ext cx="9780495" cy="1938992"/>
          </a:xfrm>
          <a:prstGeom prst="rect">
            <a:avLst/>
          </a:prstGeom>
          <a:noFill/>
        </p:spPr>
        <p:txBody>
          <a:bodyPr wrap="square" rtlCol="0">
            <a:spAutoFit/>
          </a:bodyPr>
          <a:lstStyle>
            <a:defPPr>
              <a:defRPr lang="en-US"/>
            </a:defPPr>
            <a:lvl1pPr>
              <a:defRPr sz="2400">
                <a:solidFill>
                  <a:schemeClr val="bg1"/>
                </a:solidFill>
              </a:defRPr>
            </a:lvl1pPr>
          </a:lstStyle>
          <a:p>
            <a:r>
              <a:rPr lang="en-US" dirty="0">
                <a:solidFill>
                  <a:schemeClr val="accent4">
                    <a:lumMod val="40000"/>
                    <a:lumOff val="60000"/>
                  </a:schemeClr>
                </a:solidFill>
              </a:rPr>
              <a:t>Price Comparison Across Manufacturers: </a:t>
            </a:r>
          </a:p>
          <a:p>
            <a:endParaRPr lang="en-US" dirty="0"/>
          </a:p>
          <a:p>
            <a:r>
              <a:rPr lang="en-US" sz="1800" dirty="0"/>
              <a:t>• “Bugatti”, “Maybach”, and “Rolls Royce” are the manufacturers with the highest average prices for cars. </a:t>
            </a:r>
          </a:p>
          <a:p>
            <a:r>
              <a:rPr lang="en-US" sz="1800" dirty="0"/>
              <a:t>• “Bugatti” has the highest average price range, while “Plymouth” has the lowest average price range among the manufacturers.</a:t>
            </a:r>
            <a:endParaRPr lang="en-IN" sz="1800" dirty="0"/>
          </a:p>
        </p:txBody>
      </p:sp>
    </p:spTree>
    <p:extLst>
      <p:ext uri="{BB962C8B-B14F-4D97-AF65-F5344CB8AC3E}">
        <p14:creationId xmlns:p14="http://schemas.microsoft.com/office/powerpoint/2010/main" val="2450670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7A9C75D-C782-E3DA-E8F0-6DB21D071D83}"/>
              </a:ext>
            </a:extLst>
          </p:cNvPr>
          <p:cNvSpPr txBox="1"/>
          <p:nvPr/>
        </p:nvSpPr>
        <p:spPr>
          <a:xfrm>
            <a:off x="233080" y="861170"/>
            <a:ext cx="9780495" cy="1938992"/>
          </a:xfrm>
          <a:prstGeom prst="rect">
            <a:avLst/>
          </a:prstGeom>
          <a:noFill/>
        </p:spPr>
        <p:txBody>
          <a:bodyPr wrap="square" rtlCol="0">
            <a:spAutoFit/>
          </a:bodyPr>
          <a:lstStyle>
            <a:defPPr>
              <a:defRPr lang="en-US"/>
            </a:defPPr>
            <a:lvl1pPr>
              <a:defRPr sz="2400">
                <a:solidFill>
                  <a:schemeClr val="bg1"/>
                </a:solidFill>
              </a:defRPr>
            </a:lvl1pPr>
          </a:lstStyle>
          <a:p>
            <a:r>
              <a:rPr lang="en-US" dirty="0">
                <a:solidFill>
                  <a:schemeClr val="accent4">
                    <a:lumMod val="40000"/>
                    <a:lumOff val="60000"/>
                  </a:schemeClr>
                </a:solidFill>
              </a:rPr>
              <a:t>Car Price Distribution by Brand and Body Style: </a:t>
            </a:r>
          </a:p>
          <a:p>
            <a:endParaRPr lang="en-US" dirty="0"/>
          </a:p>
          <a:p>
            <a:r>
              <a:rPr lang="en-US" sz="1800" dirty="0"/>
              <a:t>• The distribution of car prices varies by brand and body style. Different brands and body styles have different price ranges. </a:t>
            </a:r>
          </a:p>
          <a:p>
            <a:r>
              <a:rPr lang="en-US" sz="1800" dirty="0"/>
              <a:t>• For example, “Genesis” only manufactures “Sedans” with an average MSRP of $1,39,850, while “Chevrolet” offers various body styles, with “Sedans” having a total MSRP of $30,68,812.</a:t>
            </a:r>
            <a:endParaRPr lang="en-IN" sz="1400" dirty="0"/>
          </a:p>
        </p:txBody>
      </p:sp>
      <p:sp>
        <p:nvSpPr>
          <p:cNvPr id="3" name="TextBox 2">
            <a:extLst>
              <a:ext uri="{FF2B5EF4-FFF2-40B4-BE49-F238E27FC236}">
                <a16:creationId xmlns:a16="http://schemas.microsoft.com/office/drawing/2014/main" id="{0F69A2A5-7796-1B1F-EBE9-1D8D34953BDA}"/>
              </a:ext>
            </a:extLst>
          </p:cNvPr>
          <p:cNvSpPr txBox="1"/>
          <p:nvPr/>
        </p:nvSpPr>
        <p:spPr>
          <a:xfrm>
            <a:off x="233081" y="3429000"/>
            <a:ext cx="10434920" cy="1846659"/>
          </a:xfrm>
          <a:prstGeom prst="rect">
            <a:avLst/>
          </a:prstGeom>
          <a:noFill/>
        </p:spPr>
        <p:txBody>
          <a:bodyPr wrap="square" rtlCol="0">
            <a:spAutoFit/>
          </a:bodyPr>
          <a:lstStyle>
            <a:defPPr>
              <a:defRPr lang="en-US"/>
            </a:defPPr>
            <a:lvl1pPr>
              <a:defRPr sz="2400">
                <a:solidFill>
                  <a:schemeClr val="bg1"/>
                </a:solidFill>
              </a:defRPr>
            </a:lvl1pPr>
          </a:lstStyle>
          <a:p>
            <a:r>
              <a:rPr lang="en-US" dirty="0">
                <a:solidFill>
                  <a:schemeClr val="accent4">
                    <a:lumMod val="40000"/>
                    <a:lumOff val="60000"/>
                  </a:schemeClr>
                </a:solidFill>
              </a:rPr>
              <a:t>Exploring Variation in Horsepower, MPG and Price Across Car Brands: </a:t>
            </a:r>
          </a:p>
          <a:p>
            <a:endParaRPr lang="en-US" sz="1800" dirty="0"/>
          </a:p>
          <a:p>
            <a:r>
              <a:rPr lang="en-US" sz="1800" dirty="0"/>
              <a:t>• Different car brands offer varying levels of engine horsepower, city MPG, highway MPG, and price. </a:t>
            </a:r>
          </a:p>
          <a:p>
            <a:r>
              <a:rPr lang="en-US" sz="1800" dirty="0"/>
              <a:t>• For instance, “BMW” provides a balance between engine horsepower (326), city MPG (20.74),  highway MPG (29.25), and an average price of $</a:t>
            </a:r>
            <a:r>
              <a:rPr lang="en-IN" sz="1800" dirty="0"/>
              <a:t>61546.76</a:t>
            </a:r>
            <a:r>
              <a:rPr lang="en-US" sz="1800" dirty="0"/>
              <a:t>. On the other hand, “Bugatti” offers high horsepower (1001), low MPG, and a significantly higher average price of $17,57,223. </a:t>
            </a:r>
            <a:endParaRPr lang="en-IN" sz="1100" dirty="0"/>
          </a:p>
        </p:txBody>
      </p:sp>
    </p:spTree>
    <p:extLst>
      <p:ext uri="{BB962C8B-B14F-4D97-AF65-F5344CB8AC3E}">
        <p14:creationId xmlns:p14="http://schemas.microsoft.com/office/powerpoint/2010/main" val="369963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883A9-2607-F614-DA83-8B4CB95A5A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CBCA6DE-D3D0-8D4E-B399-73593814ACA6}"/>
              </a:ext>
            </a:extLst>
          </p:cNvPr>
          <p:cNvSpPr txBox="1"/>
          <p:nvPr/>
        </p:nvSpPr>
        <p:spPr>
          <a:xfrm>
            <a:off x="259976" y="1056204"/>
            <a:ext cx="2949389" cy="707886"/>
          </a:xfrm>
          <a:prstGeom prst="rect">
            <a:avLst/>
          </a:prstGeom>
          <a:noFill/>
        </p:spPr>
        <p:txBody>
          <a:bodyPr wrap="square" rtlCol="0">
            <a:spAutoFit/>
          </a:bodyPr>
          <a:lstStyle/>
          <a:p>
            <a:r>
              <a:rPr lang="en-IN" sz="4000" b="0" i="0" dirty="0">
                <a:solidFill>
                  <a:schemeClr val="accent4">
                    <a:lumMod val="40000"/>
                    <a:lumOff val="60000"/>
                  </a:schemeClr>
                </a:solidFill>
                <a:effectLst/>
                <a:latin typeface="Agency FB" panose="020B0503020202020204" pitchFamily="34" charset="0"/>
              </a:rPr>
              <a:t>Key findings </a:t>
            </a:r>
            <a:endParaRPr lang="en-IN" sz="4000" dirty="0">
              <a:solidFill>
                <a:schemeClr val="accent4">
                  <a:lumMod val="40000"/>
                  <a:lumOff val="60000"/>
                </a:schemeClr>
              </a:solidFill>
              <a:latin typeface="Agency FB" panose="020B0503020202020204" pitchFamily="34" charset="0"/>
            </a:endParaRPr>
          </a:p>
        </p:txBody>
      </p:sp>
      <p:sp>
        <p:nvSpPr>
          <p:cNvPr id="6" name="TextBox 5">
            <a:extLst>
              <a:ext uri="{FF2B5EF4-FFF2-40B4-BE49-F238E27FC236}">
                <a16:creationId xmlns:a16="http://schemas.microsoft.com/office/drawing/2014/main" id="{32FE399D-F64B-3A8B-C9A4-151044EAFFA5}"/>
              </a:ext>
            </a:extLst>
          </p:cNvPr>
          <p:cNvSpPr txBox="1"/>
          <p:nvPr/>
        </p:nvSpPr>
        <p:spPr>
          <a:xfrm>
            <a:off x="564776" y="2474260"/>
            <a:ext cx="873162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Car prices vary by brand and body style, with brands like Bugatti, Maybach, and Rolls Royce commanding higher prices.</a:t>
            </a:r>
          </a:p>
          <a:p>
            <a:pPr marL="285750" indent="-285750" algn="just">
              <a:buFont typeface="Arial" panose="020B0604020202020204" pitchFamily="34" charset="0"/>
              <a:buChar char="•"/>
            </a:pPr>
            <a:r>
              <a:rPr lang="en-US" dirty="0">
                <a:solidFill>
                  <a:schemeClr val="bg1"/>
                </a:solidFill>
              </a:rPr>
              <a:t>Engine horsepower significantly influences car prices, indicating customer preference for higher performance.</a:t>
            </a:r>
          </a:p>
          <a:p>
            <a:pPr marL="285750" indent="-285750" algn="just">
              <a:buFont typeface="Arial" panose="020B0604020202020204" pitchFamily="34" charset="0"/>
              <a:buChar char="•"/>
            </a:pPr>
            <a:r>
              <a:rPr lang="en-US" dirty="0">
                <a:solidFill>
                  <a:schemeClr val="bg1"/>
                </a:solidFill>
              </a:rPr>
              <a:t>Car features such as engine cylinder count, MPG, horsepower, vehicle style, and fuel type impact pricing decisions.</a:t>
            </a:r>
          </a:p>
          <a:p>
            <a:pPr marL="285750" indent="-285750" algn="just">
              <a:buFont typeface="Arial" panose="020B0604020202020204" pitchFamily="34" charset="0"/>
              <a:buChar char="•"/>
            </a:pPr>
            <a:r>
              <a:rPr lang="en-US" dirty="0">
                <a:solidFill>
                  <a:schemeClr val="bg1"/>
                </a:solidFill>
              </a:rPr>
              <a:t>Variations in fuel efficiency are observed across body styles and model years, guiding consumers towards more fuel-efficient options.</a:t>
            </a:r>
          </a:p>
          <a:p>
            <a:pPr marL="285750" indent="-285750" algn="just">
              <a:buFont typeface="Arial" panose="020B0604020202020204" pitchFamily="34" charset="0"/>
              <a:buChar char="•"/>
            </a:pPr>
            <a:r>
              <a:rPr lang="en-US" dirty="0">
                <a:solidFill>
                  <a:schemeClr val="bg1"/>
                </a:solidFill>
              </a:rPr>
              <a:t>Toyota is the only company which has best highway and city MGP</a:t>
            </a:r>
            <a:endParaRPr lang="en-IN" dirty="0">
              <a:solidFill>
                <a:schemeClr val="bg1"/>
              </a:solidFill>
            </a:endParaRPr>
          </a:p>
        </p:txBody>
      </p:sp>
    </p:spTree>
    <p:extLst>
      <p:ext uri="{BB962C8B-B14F-4D97-AF65-F5344CB8AC3E}">
        <p14:creationId xmlns:p14="http://schemas.microsoft.com/office/powerpoint/2010/main" val="206284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732F7-1849-D92A-6D21-C99F092184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0000"/>
                    </a14:imgEffect>
                    <a14:imgEffect>
                      <a14:saturation sat="94000"/>
                    </a14:imgEffect>
                    <a14:imgEffect>
                      <a14:brightnessContrast bright="-33000" contrast="40000"/>
                    </a14:imgEffect>
                  </a14:imgLayer>
                </a14:imgProps>
              </a:ext>
              <a:ext uri="{28A0092B-C50C-407E-A947-70E740481C1C}">
                <a14:useLocalDpi xmlns:a14="http://schemas.microsoft.com/office/drawing/2010/main" val="0"/>
              </a:ext>
            </a:extLst>
          </a:blip>
          <a:stretch>
            <a:fillRect/>
          </a:stretch>
        </p:blipFill>
        <p:spPr>
          <a:xfrm rot="5400000">
            <a:off x="2667000" y="-2666998"/>
            <a:ext cx="6858000" cy="12192000"/>
          </a:xfrm>
          <a:prstGeom prst="rect">
            <a:avLst/>
          </a:prstGeom>
        </p:spPr>
      </p:pic>
      <p:sp>
        <p:nvSpPr>
          <p:cNvPr id="7" name="TextBox 6">
            <a:extLst>
              <a:ext uri="{FF2B5EF4-FFF2-40B4-BE49-F238E27FC236}">
                <a16:creationId xmlns:a16="http://schemas.microsoft.com/office/drawing/2014/main" id="{DC74D720-8DF2-06BE-C8DC-E365831BFCEB}"/>
              </a:ext>
            </a:extLst>
          </p:cNvPr>
          <p:cNvSpPr txBox="1"/>
          <p:nvPr/>
        </p:nvSpPr>
        <p:spPr>
          <a:xfrm>
            <a:off x="2075613" y="1780065"/>
            <a:ext cx="8217458" cy="1862048"/>
          </a:xfrm>
          <a:prstGeom prst="rect">
            <a:avLst/>
          </a:prstGeom>
          <a:noFill/>
        </p:spPr>
        <p:txBody>
          <a:bodyPr wrap="square" rtlCol="0">
            <a:spAutoFit/>
          </a:bodyPr>
          <a:lstStyle/>
          <a:p>
            <a:r>
              <a:rPr lang="en-IN" sz="11500" dirty="0">
                <a:solidFill>
                  <a:schemeClr val="accent4">
                    <a:lumMod val="40000"/>
                    <a:lumOff val="60000"/>
                  </a:schemeClr>
                </a:solidFill>
                <a:latin typeface="Algerian" panose="04020705040A02060702" pitchFamily="82" charset="0"/>
              </a:rPr>
              <a:t>Thank You</a:t>
            </a:r>
          </a:p>
        </p:txBody>
      </p:sp>
    </p:spTree>
    <p:extLst>
      <p:ext uri="{BB962C8B-B14F-4D97-AF65-F5344CB8AC3E}">
        <p14:creationId xmlns:p14="http://schemas.microsoft.com/office/powerpoint/2010/main" val="99586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600A85-C16D-E91A-7878-250908E210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2F51CD11-94CA-5502-4FCE-65CBF6835168}"/>
              </a:ext>
            </a:extLst>
          </p:cNvPr>
          <p:cNvSpPr txBox="1"/>
          <p:nvPr/>
        </p:nvSpPr>
        <p:spPr>
          <a:xfrm>
            <a:off x="367553" y="781373"/>
            <a:ext cx="3415554" cy="830997"/>
          </a:xfrm>
          <a:prstGeom prst="rect">
            <a:avLst/>
          </a:prstGeom>
          <a:noFill/>
        </p:spPr>
        <p:txBody>
          <a:bodyPr wrap="square" rtlCol="0">
            <a:spAutoFit/>
          </a:bodyPr>
          <a:lstStyle/>
          <a:p>
            <a:r>
              <a:rPr lang="en-IN" sz="4800" dirty="0">
                <a:solidFill>
                  <a:schemeClr val="accent4">
                    <a:lumMod val="40000"/>
                    <a:lumOff val="60000"/>
                  </a:schemeClr>
                </a:solidFill>
                <a:latin typeface="Agency FB" panose="020B0503020202020204" pitchFamily="34" charset="0"/>
              </a:rPr>
              <a:t>Introduction</a:t>
            </a:r>
          </a:p>
        </p:txBody>
      </p:sp>
      <p:sp>
        <p:nvSpPr>
          <p:cNvPr id="9" name="TextBox 8">
            <a:extLst>
              <a:ext uri="{FF2B5EF4-FFF2-40B4-BE49-F238E27FC236}">
                <a16:creationId xmlns:a16="http://schemas.microsoft.com/office/drawing/2014/main" id="{2AB51F1C-D32F-6016-B374-51C8FFFB2D61}"/>
              </a:ext>
            </a:extLst>
          </p:cNvPr>
          <p:cNvSpPr txBox="1"/>
          <p:nvPr/>
        </p:nvSpPr>
        <p:spPr>
          <a:xfrm>
            <a:off x="749559" y="1935086"/>
            <a:ext cx="6269805" cy="2585323"/>
          </a:xfrm>
          <a:prstGeom prst="rect">
            <a:avLst/>
          </a:prstGeom>
          <a:noFill/>
        </p:spPr>
        <p:txBody>
          <a:bodyPr wrap="square" rtlCol="0">
            <a:spAutoFit/>
          </a:bodyPr>
          <a:lstStyle>
            <a:defPPr>
              <a:defRPr lang="en-US"/>
            </a:defPPr>
            <a:lvl1pPr algn="just">
              <a:defRPr i="0">
                <a:solidFill>
                  <a:schemeClr val="bg1">
                    <a:lumMod val="95000"/>
                  </a:schemeClr>
                </a:solidFill>
                <a:effectLst/>
                <a:latin typeface="Source Sans Pro" panose="020B0503030403020204" pitchFamily="34" charset="0"/>
              </a:defRPr>
            </a:lvl1pPr>
          </a:lstStyle>
          <a:p>
            <a:r>
              <a:rPr lang="en-US" b="0" i="0" dirty="0">
                <a:solidFill>
                  <a:srgbClr val="ECECEC"/>
                </a:solidFill>
                <a:effectLst/>
                <a:latin typeface="Consolas" panose="020B0609020204030204" pitchFamily="49" charset="0"/>
              </a:rPr>
              <a:t>The dataset originates from Kaggle and comprises approximately 12,000 car models sold in the USA from 1990 to 2018, along with their market prices (new or used) and various features. Our analysis will involve conducting exploratory data analysis (EDA) using SQL and Power BI dashboard tools, rather than relying on pandas plot and matplotlib, to derive insights and conclusions from the dataset.</a:t>
            </a:r>
            <a:endParaRPr lang="en-IN" dirty="0">
              <a:latin typeface="Consolas" panose="020B0609020204030204" pitchFamily="49" charset="0"/>
            </a:endParaRPr>
          </a:p>
        </p:txBody>
      </p:sp>
    </p:spTree>
    <p:extLst>
      <p:ext uri="{BB962C8B-B14F-4D97-AF65-F5344CB8AC3E}">
        <p14:creationId xmlns:p14="http://schemas.microsoft.com/office/powerpoint/2010/main" val="76374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D8E2C3D-396C-8EF5-6268-80D9DBA8AF8F}"/>
              </a:ext>
            </a:extLst>
          </p:cNvPr>
          <p:cNvSpPr txBox="1"/>
          <p:nvPr/>
        </p:nvSpPr>
        <p:spPr>
          <a:xfrm>
            <a:off x="313765" y="860612"/>
            <a:ext cx="4320988" cy="769441"/>
          </a:xfrm>
          <a:prstGeom prst="rect">
            <a:avLst/>
          </a:prstGeom>
          <a:noFill/>
        </p:spPr>
        <p:txBody>
          <a:bodyPr wrap="square" rtlCol="0">
            <a:spAutoFit/>
          </a:bodyPr>
          <a:lstStyle/>
          <a:p>
            <a:r>
              <a:rPr lang="en-IN" sz="4400" dirty="0">
                <a:solidFill>
                  <a:schemeClr val="accent4">
                    <a:lumMod val="40000"/>
                    <a:lumOff val="60000"/>
                  </a:schemeClr>
                </a:solidFill>
                <a:latin typeface="Agency FB" panose="020B0503020202020204" pitchFamily="34" charset="0"/>
              </a:rPr>
              <a:t>Problem Description</a:t>
            </a:r>
          </a:p>
        </p:txBody>
      </p:sp>
      <p:sp>
        <p:nvSpPr>
          <p:cNvPr id="8" name="TextBox 7">
            <a:extLst>
              <a:ext uri="{FF2B5EF4-FFF2-40B4-BE49-F238E27FC236}">
                <a16:creationId xmlns:a16="http://schemas.microsoft.com/office/drawing/2014/main" id="{F4E508F8-D60D-03BB-9784-B53CA38FD119}"/>
              </a:ext>
            </a:extLst>
          </p:cNvPr>
          <p:cNvSpPr txBox="1"/>
          <p:nvPr/>
        </p:nvSpPr>
        <p:spPr>
          <a:xfrm>
            <a:off x="636494" y="1819836"/>
            <a:ext cx="6651812" cy="4247317"/>
          </a:xfrm>
          <a:prstGeom prst="rect">
            <a:avLst/>
          </a:prstGeom>
          <a:noFill/>
        </p:spPr>
        <p:txBody>
          <a:bodyPr wrap="square" rtlCol="0">
            <a:spAutoFit/>
          </a:bodyPr>
          <a:lstStyle/>
          <a:p>
            <a:pPr algn="just"/>
            <a:r>
              <a:rPr lang="en-US" b="0" i="0" dirty="0">
                <a:solidFill>
                  <a:srgbClr val="ECECEC"/>
                </a:solidFill>
                <a:effectLst/>
                <a:latin typeface="Consolas" panose="020B0609020204030204" pitchFamily="49" charset="0"/>
              </a:rPr>
              <a:t>Amidst the automotive industry's rapid expansion, focus has shifted towards fuel efficiency, environmental sustainability, and technological advancements. This evolution includes the rising popularity of electric, hybrid, and alternative fuel vehicles. Despite these advancements, traditional gasoline-powered cars remain prevalent, offering various fuel types and grades. To optimize pricing and product development strategies, manufacturers must analyze the interplay between vehicle features, market segments, and pricing trends. This analysis enables them to identify popular features and profitable market categories, thus guiding strategic decision-making in a dynamic automotive landscape.</a:t>
            </a:r>
            <a:endParaRPr lang="en-IN"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328852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8CFA206-2242-D01B-DFDD-28DF9E2F6567}"/>
              </a:ext>
            </a:extLst>
          </p:cNvPr>
          <p:cNvSpPr txBox="1"/>
          <p:nvPr/>
        </p:nvSpPr>
        <p:spPr>
          <a:xfrm>
            <a:off x="367552" y="673385"/>
            <a:ext cx="1801906" cy="769441"/>
          </a:xfrm>
          <a:prstGeom prst="rect">
            <a:avLst/>
          </a:prstGeom>
          <a:noFill/>
        </p:spPr>
        <p:txBody>
          <a:bodyPr wrap="square" rtlCol="0">
            <a:spAutoFit/>
          </a:bodyPr>
          <a:lstStyle/>
          <a:p>
            <a:r>
              <a:rPr lang="en-IN" sz="4400" dirty="0">
                <a:solidFill>
                  <a:schemeClr val="accent4">
                    <a:lumMod val="40000"/>
                    <a:lumOff val="60000"/>
                  </a:schemeClr>
                </a:solidFill>
                <a:latin typeface="Agency FB" panose="020B0503020202020204" pitchFamily="34" charset="0"/>
              </a:rPr>
              <a:t>Dataset</a:t>
            </a:r>
          </a:p>
        </p:txBody>
      </p:sp>
      <p:sp>
        <p:nvSpPr>
          <p:cNvPr id="7" name="TextBox 6">
            <a:extLst>
              <a:ext uri="{FF2B5EF4-FFF2-40B4-BE49-F238E27FC236}">
                <a16:creationId xmlns:a16="http://schemas.microsoft.com/office/drawing/2014/main" id="{296D6D8E-3E4C-27E6-1AE4-2FEDE65BC0C8}"/>
              </a:ext>
            </a:extLst>
          </p:cNvPr>
          <p:cNvSpPr txBox="1"/>
          <p:nvPr/>
        </p:nvSpPr>
        <p:spPr>
          <a:xfrm>
            <a:off x="681317" y="1383301"/>
            <a:ext cx="8238565" cy="4801314"/>
          </a:xfrm>
          <a:prstGeom prst="rect">
            <a:avLst/>
          </a:prstGeom>
          <a:noFill/>
        </p:spPr>
        <p:txBody>
          <a:bodyPr wrap="square" rtlCol="0">
            <a:spAutoFit/>
          </a:bodyPr>
          <a:lstStyle/>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Company: </a:t>
            </a:r>
            <a:r>
              <a:rPr lang="en-US" dirty="0">
                <a:solidFill>
                  <a:schemeClr val="bg1"/>
                </a:solidFill>
              </a:rPr>
              <a:t>the make or brand of the car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Model: </a:t>
            </a:r>
            <a:r>
              <a:rPr lang="en-US" dirty="0">
                <a:solidFill>
                  <a:schemeClr val="bg1"/>
                </a:solidFill>
              </a:rPr>
              <a:t>the specific model of the car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Year: </a:t>
            </a:r>
            <a:r>
              <a:rPr lang="en-US" dirty="0">
                <a:solidFill>
                  <a:schemeClr val="bg1"/>
                </a:solidFill>
              </a:rPr>
              <a:t>the year the car was released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Engine Fuel Type: </a:t>
            </a:r>
            <a:r>
              <a:rPr lang="en-US" dirty="0">
                <a:solidFill>
                  <a:schemeClr val="bg1"/>
                </a:solidFill>
              </a:rPr>
              <a:t>the type of fuel used by the car (gasoline, diesel, etc.)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Engine HP: </a:t>
            </a:r>
            <a:r>
              <a:rPr lang="en-US" dirty="0">
                <a:solidFill>
                  <a:schemeClr val="bg1"/>
                </a:solidFill>
              </a:rPr>
              <a:t>the horsepower of the car's engine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Engine Cylinders: </a:t>
            </a:r>
            <a:r>
              <a:rPr lang="en-US" dirty="0">
                <a:solidFill>
                  <a:schemeClr val="bg1"/>
                </a:solidFill>
              </a:rPr>
              <a:t>the number of cylinders in the car's engine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Transmission Type: </a:t>
            </a:r>
            <a:r>
              <a:rPr lang="en-US" dirty="0">
                <a:solidFill>
                  <a:schemeClr val="bg1"/>
                </a:solidFill>
              </a:rPr>
              <a:t>the type of transmission (automatic or manual) </a:t>
            </a:r>
          </a:p>
          <a:p>
            <a:pPr algn="just"/>
            <a:r>
              <a:rPr lang="en-US" dirty="0">
                <a:solidFill>
                  <a:schemeClr val="accent4">
                    <a:lumMod val="40000"/>
                    <a:lumOff val="60000"/>
                  </a:schemeClr>
                </a:solidFill>
              </a:rPr>
              <a:t>•</a:t>
            </a:r>
            <a:r>
              <a:rPr lang="en-US" dirty="0">
                <a:solidFill>
                  <a:schemeClr val="bg1"/>
                </a:solidFill>
              </a:rPr>
              <a:t> </a:t>
            </a:r>
            <a:r>
              <a:rPr lang="en-US" dirty="0">
                <a:solidFill>
                  <a:schemeClr val="accent4">
                    <a:lumMod val="40000"/>
                    <a:lumOff val="60000"/>
                  </a:schemeClr>
                </a:solidFill>
              </a:rPr>
              <a:t>Driven_Wheels: </a:t>
            </a:r>
            <a:r>
              <a:rPr lang="en-US" dirty="0">
                <a:solidFill>
                  <a:schemeClr val="bg1"/>
                </a:solidFill>
              </a:rPr>
              <a:t>the type of wheels driven by the car (front, rear, all) </a:t>
            </a:r>
          </a:p>
          <a:p>
            <a:pPr algn="just"/>
            <a:r>
              <a:rPr lang="en-US" dirty="0">
                <a:solidFill>
                  <a:schemeClr val="accent4">
                    <a:lumMod val="40000"/>
                    <a:lumOff val="60000"/>
                  </a:schemeClr>
                </a:solidFill>
              </a:rPr>
              <a:t>• Number of Doors: </a:t>
            </a:r>
            <a:r>
              <a:rPr lang="en-US" dirty="0">
                <a:solidFill>
                  <a:schemeClr val="bg1"/>
                </a:solidFill>
              </a:rPr>
              <a:t>the number of doors the car has </a:t>
            </a:r>
          </a:p>
          <a:p>
            <a:pPr algn="just"/>
            <a:r>
              <a:rPr lang="en-US" dirty="0">
                <a:solidFill>
                  <a:schemeClr val="accent4">
                    <a:lumMod val="40000"/>
                    <a:lumOff val="60000"/>
                  </a:schemeClr>
                </a:solidFill>
              </a:rPr>
              <a:t>• Market Category: </a:t>
            </a:r>
            <a:r>
              <a:rPr lang="en-US" dirty="0">
                <a:solidFill>
                  <a:schemeClr val="bg1"/>
                </a:solidFill>
              </a:rPr>
              <a:t>the market category the car belongs to (Luxury, Performance, etc.) </a:t>
            </a:r>
          </a:p>
          <a:p>
            <a:pPr algn="just"/>
            <a:r>
              <a:rPr lang="en-US" dirty="0">
                <a:solidFill>
                  <a:schemeClr val="accent4">
                    <a:lumMod val="40000"/>
                    <a:lumOff val="60000"/>
                  </a:schemeClr>
                </a:solidFill>
              </a:rPr>
              <a:t>• Vehicle Size: </a:t>
            </a:r>
            <a:r>
              <a:rPr lang="en-US" dirty="0">
                <a:solidFill>
                  <a:schemeClr val="bg1"/>
                </a:solidFill>
              </a:rPr>
              <a:t>the size of the car </a:t>
            </a:r>
          </a:p>
          <a:p>
            <a:pPr algn="just"/>
            <a:r>
              <a:rPr lang="en-US" dirty="0">
                <a:solidFill>
                  <a:schemeClr val="accent4">
                    <a:lumMod val="40000"/>
                    <a:lumOff val="60000"/>
                  </a:schemeClr>
                </a:solidFill>
              </a:rPr>
              <a:t>• Vehicle Style (or) Body Style : </a:t>
            </a:r>
            <a:r>
              <a:rPr lang="en-US" dirty="0">
                <a:solidFill>
                  <a:schemeClr val="bg1"/>
                </a:solidFill>
              </a:rPr>
              <a:t>the style of the car (Sedan, Coupe, etc.) </a:t>
            </a:r>
          </a:p>
          <a:p>
            <a:pPr algn="just"/>
            <a:r>
              <a:rPr lang="en-US" dirty="0">
                <a:solidFill>
                  <a:schemeClr val="accent4">
                    <a:lumMod val="40000"/>
                    <a:lumOff val="60000"/>
                  </a:schemeClr>
                </a:solidFill>
              </a:rPr>
              <a:t>• Highway MPG: </a:t>
            </a:r>
            <a:r>
              <a:rPr lang="en-US" dirty="0">
                <a:solidFill>
                  <a:schemeClr val="bg1"/>
                </a:solidFill>
              </a:rPr>
              <a:t>the estimated miles per gallon the car gets on the highway </a:t>
            </a:r>
          </a:p>
          <a:p>
            <a:pPr algn="just"/>
            <a:r>
              <a:rPr lang="en-US" dirty="0">
                <a:solidFill>
                  <a:schemeClr val="accent4">
                    <a:lumMod val="40000"/>
                    <a:lumOff val="60000"/>
                  </a:schemeClr>
                </a:solidFill>
              </a:rPr>
              <a:t>• City MPG: </a:t>
            </a:r>
            <a:r>
              <a:rPr lang="en-US" dirty="0">
                <a:solidFill>
                  <a:schemeClr val="bg1"/>
                </a:solidFill>
              </a:rPr>
              <a:t>the estimated miles per gallon the car gets in the city </a:t>
            </a:r>
          </a:p>
          <a:p>
            <a:pPr algn="just"/>
            <a:r>
              <a:rPr lang="en-US" dirty="0">
                <a:solidFill>
                  <a:schemeClr val="accent4">
                    <a:lumMod val="40000"/>
                    <a:lumOff val="60000"/>
                  </a:schemeClr>
                </a:solidFill>
              </a:rPr>
              <a:t>• Popularity: </a:t>
            </a:r>
            <a:r>
              <a:rPr lang="en-US" dirty="0">
                <a:solidFill>
                  <a:schemeClr val="bg1"/>
                </a:solidFill>
              </a:rPr>
              <a:t>a ranking of the popularity of the car (based on the number of times it has been viewed on Edmunds.com) </a:t>
            </a:r>
          </a:p>
          <a:p>
            <a:pPr algn="just"/>
            <a:r>
              <a:rPr lang="en-US" dirty="0">
                <a:solidFill>
                  <a:schemeClr val="accent4">
                    <a:lumMod val="40000"/>
                    <a:lumOff val="60000"/>
                  </a:schemeClr>
                </a:solidFill>
              </a:rPr>
              <a:t>• Price: </a:t>
            </a:r>
            <a:r>
              <a:rPr lang="en-US" dirty="0">
                <a:solidFill>
                  <a:schemeClr val="bg1"/>
                </a:solidFill>
              </a:rPr>
              <a:t>the manufacturer's suggested retail price of the car</a:t>
            </a:r>
            <a:endParaRPr lang="en-IN"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86594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80F2F3F-09BC-8A51-3D52-7D8E81D682C9}"/>
              </a:ext>
            </a:extLst>
          </p:cNvPr>
          <p:cNvSpPr txBox="1"/>
          <p:nvPr/>
        </p:nvSpPr>
        <p:spPr>
          <a:xfrm>
            <a:off x="215153" y="62753"/>
            <a:ext cx="2178424" cy="584775"/>
          </a:xfrm>
          <a:prstGeom prst="rect">
            <a:avLst/>
          </a:prstGeom>
          <a:noFill/>
        </p:spPr>
        <p:txBody>
          <a:bodyPr wrap="square" rtlCol="0">
            <a:spAutoFit/>
          </a:bodyPr>
          <a:lstStyle>
            <a:defPPr>
              <a:defRPr lang="en-US"/>
            </a:defPPr>
            <a:lvl1pPr>
              <a:defRPr sz="2800">
                <a:solidFill>
                  <a:schemeClr val="accent4">
                    <a:lumMod val="40000"/>
                    <a:lumOff val="60000"/>
                  </a:schemeClr>
                </a:solidFill>
                <a:latin typeface="Agency FB" panose="020B0503020202020204" pitchFamily="34" charset="0"/>
              </a:defRPr>
            </a:lvl1pPr>
          </a:lstStyle>
          <a:p>
            <a:r>
              <a:rPr lang="en-IN" sz="3200" dirty="0"/>
              <a:t>SQL Queries </a:t>
            </a:r>
          </a:p>
        </p:txBody>
      </p:sp>
      <p:sp>
        <p:nvSpPr>
          <p:cNvPr id="3" name="TextBox 2">
            <a:extLst>
              <a:ext uri="{FF2B5EF4-FFF2-40B4-BE49-F238E27FC236}">
                <a16:creationId xmlns:a16="http://schemas.microsoft.com/office/drawing/2014/main" id="{7FAEE20C-5CF0-51D7-770D-B7288D8DFB17}"/>
              </a:ext>
            </a:extLst>
          </p:cNvPr>
          <p:cNvSpPr txBox="1"/>
          <p:nvPr/>
        </p:nvSpPr>
        <p:spPr>
          <a:xfrm>
            <a:off x="636494" y="832194"/>
            <a:ext cx="5916705" cy="523220"/>
          </a:xfrm>
          <a:prstGeom prst="rect">
            <a:avLst/>
          </a:prstGeom>
          <a:noFill/>
        </p:spPr>
        <p:txBody>
          <a:bodyPr wrap="square" rtlCol="0">
            <a:spAutoFit/>
          </a:bodyPr>
          <a:lstStyle>
            <a:defPPr>
              <a:defRPr lang="en-US"/>
            </a:defPPr>
            <a:lvl1pPr>
              <a:defRPr sz="3200">
                <a:solidFill>
                  <a:schemeClr val="accent4">
                    <a:lumMod val="40000"/>
                    <a:lumOff val="60000"/>
                  </a:schemeClr>
                </a:solidFill>
                <a:latin typeface="Agency FB" panose="020B0503020202020204" pitchFamily="34" charset="0"/>
              </a:defRPr>
            </a:lvl1pPr>
          </a:lstStyle>
          <a:p>
            <a:r>
              <a:rPr lang="en-US" sz="2800" dirty="0"/>
              <a:t>Average of highway and city mileage.</a:t>
            </a:r>
            <a:endParaRPr lang="en-IN" sz="2800" dirty="0"/>
          </a:p>
        </p:txBody>
      </p:sp>
      <p:sp>
        <p:nvSpPr>
          <p:cNvPr id="5" name="TextBox 4">
            <a:extLst>
              <a:ext uri="{FF2B5EF4-FFF2-40B4-BE49-F238E27FC236}">
                <a16:creationId xmlns:a16="http://schemas.microsoft.com/office/drawing/2014/main" id="{B9F68980-52C5-2664-5485-E438E7451C9C}"/>
              </a:ext>
            </a:extLst>
          </p:cNvPr>
          <p:cNvSpPr txBox="1"/>
          <p:nvPr/>
        </p:nvSpPr>
        <p:spPr>
          <a:xfrm>
            <a:off x="788895" y="1355414"/>
            <a:ext cx="1241611" cy="461665"/>
          </a:xfrm>
          <a:prstGeom prst="rect">
            <a:avLst/>
          </a:prstGeom>
          <a:noFill/>
        </p:spPr>
        <p:txBody>
          <a:bodyPr wrap="square" rtlCol="0">
            <a:spAutoFit/>
          </a:bodyPr>
          <a:lstStyle>
            <a:defPPr>
              <a:defRPr lang="en-US"/>
            </a:defPPr>
            <a:lvl1pPr>
              <a:defRPr sz="2800">
                <a:solidFill>
                  <a:schemeClr val="accent4">
                    <a:lumMod val="40000"/>
                    <a:lumOff val="60000"/>
                  </a:schemeClr>
                </a:solidFill>
                <a:latin typeface="Agency FB" panose="020B0503020202020204" pitchFamily="34" charset="0"/>
              </a:defRPr>
            </a:lvl1pPr>
          </a:lstStyle>
          <a:p>
            <a:r>
              <a:rPr lang="en-IN" dirty="0"/>
              <a:t>Highway</a:t>
            </a:r>
          </a:p>
        </p:txBody>
      </p:sp>
      <p:sp>
        <p:nvSpPr>
          <p:cNvPr id="6" name="TextBox 5">
            <a:extLst>
              <a:ext uri="{FF2B5EF4-FFF2-40B4-BE49-F238E27FC236}">
                <a16:creationId xmlns:a16="http://schemas.microsoft.com/office/drawing/2014/main" id="{EFFD0855-9391-2FDE-CDBF-F586023B66D2}"/>
              </a:ext>
            </a:extLst>
          </p:cNvPr>
          <p:cNvSpPr txBox="1"/>
          <p:nvPr/>
        </p:nvSpPr>
        <p:spPr>
          <a:xfrm>
            <a:off x="788895" y="1947829"/>
            <a:ext cx="7261411" cy="1200329"/>
          </a:xfrm>
          <a:prstGeom prst="rect">
            <a:avLst/>
          </a:prstGeom>
          <a:noFill/>
        </p:spPr>
        <p:txBody>
          <a:bodyPr wrap="square" rtlCol="0">
            <a:spAutoFit/>
          </a:bodyPr>
          <a:lstStyle/>
          <a:p>
            <a:r>
              <a:rPr lang="en-US" dirty="0">
                <a:solidFill>
                  <a:schemeClr val="bg1"/>
                </a:solidFill>
              </a:rPr>
              <a:t>select company, round(avg(highway_MPG), 2) as Average_Highway_Mileage</a:t>
            </a:r>
          </a:p>
          <a:p>
            <a:r>
              <a:rPr lang="en-US" dirty="0">
                <a:solidFill>
                  <a:schemeClr val="bg1"/>
                </a:solidFill>
              </a:rPr>
              <a:t>from data</a:t>
            </a:r>
          </a:p>
          <a:p>
            <a:r>
              <a:rPr lang="en-US" dirty="0">
                <a:solidFill>
                  <a:schemeClr val="bg1"/>
                </a:solidFill>
              </a:rPr>
              <a:t>group by company </a:t>
            </a:r>
          </a:p>
          <a:p>
            <a:r>
              <a:rPr lang="en-US" dirty="0">
                <a:solidFill>
                  <a:schemeClr val="bg1"/>
                </a:solidFill>
              </a:rPr>
              <a:t>order by Average_Highway_Mileage desc;</a:t>
            </a:r>
            <a:endParaRPr lang="en-IN" dirty="0">
              <a:solidFill>
                <a:schemeClr val="bg1"/>
              </a:solidFill>
            </a:endParaRPr>
          </a:p>
        </p:txBody>
      </p:sp>
      <p:pic>
        <p:nvPicPr>
          <p:cNvPr id="8" name="Picture 7">
            <a:extLst>
              <a:ext uri="{FF2B5EF4-FFF2-40B4-BE49-F238E27FC236}">
                <a16:creationId xmlns:a16="http://schemas.microsoft.com/office/drawing/2014/main" id="{8584E029-D564-D5D8-68D5-AC3B9E685F31}"/>
              </a:ext>
            </a:extLst>
          </p:cNvPr>
          <p:cNvPicPr>
            <a:picLocks noChangeAspect="1"/>
          </p:cNvPicPr>
          <p:nvPr/>
        </p:nvPicPr>
        <p:blipFill>
          <a:blip r:embed="rId4"/>
          <a:stretch>
            <a:fillRect/>
          </a:stretch>
        </p:blipFill>
        <p:spPr>
          <a:xfrm>
            <a:off x="8686800" y="461241"/>
            <a:ext cx="2752491" cy="2780441"/>
          </a:xfrm>
          <a:prstGeom prst="rect">
            <a:avLst/>
          </a:prstGeom>
        </p:spPr>
      </p:pic>
      <p:sp>
        <p:nvSpPr>
          <p:cNvPr id="9" name="TextBox 8">
            <a:extLst>
              <a:ext uri="{FF2B5EF4-FFF2-40B4-BE49-F238E27FC236}">
                <a16:creationId xmlns:a16="http://schemas.microsoft.com/office/drawing/2014/main" id="{B73324D1-16A6-25DF-0DEF-311C38992252}"/>
              </a:ext>
            </a:extLst>
          </p:cNvPr>
          <p:cNvSpPr txBox="1"/>
          <p:nvPr/>
        </p:nvSpPr>
        <p:spPr>
          <a:xfrm>
            <a:off x="775448" y="3902832"/>
            <a:ext cx="1241611" cy="523220"/>
          </a:xfrm>
          <a:prstGeom prst="rect">
            <a:avLst/>
          </a:prstGeom>
          <a:noFill/>
        </p:spPr>
        <p:txBody>
          <a:bodyPr wrap="square" rtlCol="0">
            <a:spAutoFit/>
          </a:bodyPr>
          <a:lstStyle/>
          <a:p>
            <a:r>
              <a:rPr lang="en-IN" sz="2800" dirty="0">
                <a:solidFill>
                  <a:schemeClr val="accent4">
                    <a:lumMod val="40000"/>
                    <a:lumOff val="60000"/>
                  </a:schemeClr>
                </a:solidFill>
                <a:latin typeface="Agency FB" panose="020B0503020202020204" pitchFamily="34" charset="0"/>
              </a:rPr>
              <a:t>City</a:t>
            </a:r>
          </a:p>
        </p:txBody>
      </p:sp>
      <p:sp>
        <p:nvSpPr>
          <p:cNvPr id="10" name="TextBox 9">
            <a:extLst>
              <a:ext uri="{FF2B5EF4-FFF2-40B4-BE49-F238E27FC236}">
                <a16:creationId xmlns:a16="http://schemas.microsoft.com/office/drawing/2014/main" id="{3BD26721-882B-1A6C-CAB9-C35604E148D7}"/>
              </a:ext>
            </a:extLst>
          </p:cNvPr>
          <p:cNvSpPr txBox="1"/>
          <p:nvPr/>
        </p:nvSpPr>
        <p:spPr>
          <a:xfrm>
            <a:off x="775448" y="4495247"/>
            <a:ext cx="7261411" cy="1200329"/>
          </a:xfrm>
          <a:prstGeom prst="rect">
            <a:avLst/>
          </a:prstGeom>
          <a:noFill/>
        </p:spPr>
        <p:txBody>
          <a:bodyPr wrap="square" rtlCol="0">
            <a:spAutoFit/>
          </a:bodyPr>
          <a:lstStyle/>
          <a:p>
            <a:r>
              <a:rPr lang="en-US" dirty="0">
                <a:solidFill>
                  <a:schemeClr val="bg1"/>
                </a:solidFill>
              </a:rPr>
              <a:t>select company, round(avg(</a:t>
            </a:r>
            <a:r>
              <a:rPr lang="en-US" dirty="0" err="1">
                <a:solidFill>
                  <a:schemeClr val="bg1"/>
                </a:solidFill>
              </a:rPr>
              <a:t>city_mpg</a:t>
            </a:r>
            <a:r>
              <a:rPr lang="en-US" dirty="0">
                <a:solidFill>
                  <a:schemeClr val="bg1"/>
                </a:solidFill>
              </a:rPr>
              <a:t>), 2) as </a:t>
            </a:r>
            <a:r>
              <a:rPr lang="en-US" dirty="0" err="1">
                <a:solidFill>
                  <a:schemeClr val="bg1"/>
                </a:solidFill>
              </a:rPr>
              <a:t>Average_City_Mileage</a:t>
            </a:r>
            <a:endParaRPr lang="en-US" dirty="0">
              <a:solidFill>
                <a:schemeClr val="bg1"/>
              </a:solidFill>
            </a:endParaRPr>
          </a:p>
          <a:p>
            <a:r>
              <a:rPr lang="en-US" dirty="0">
                <a:solidFill>
                  <a:schemeClr val="bg1"/>
                </a:solidFill>
              </a:rPr>
              <a:t>from data</a:t>
            </a:r>
          </a:p>
          <a:p>
            <a:r>
              <a:rPr lang="en-US" dirty="0">
                <a:solidFill>
                  <a:schemeClr val="bg1"/>
                </a:solidFill>
              </a:rPr>
              <a:t>group by company</a:t>
            </a:r>
          </a:p>
          <a:p>
            <a:r>
              <a:rPr lang="en-US" dirty="0">
                <a:solidFill>
                  <a:schemeClr val="bg1"/>
                </a:solidFill>
              </a:rPr>
              <a:t>order by </a:t>
            </a:r>
            <a:r>
              <a:rPr lang="en-US" dirty="0" err="1">
                <a:solidFill>
                  <a:schemeClr val="bg1"/>
                </a:solidFill>
              </a:rPr>
              <a:t>Average_City_Mileage</a:t>
            </a:r>
            <a:r>
              <a:rPr lang="en-US" dirty="0">
                <a:solidFill>
                  <a:schemeClr val="bg1"/>
                </a:solidFill>
              </a:rPr>
              <a:t> desc;</a:t>
            </a:r>
            <a:endParaRPr lang="en-IN" dirty="0">
              <a:solidFill>
                <a:schemeClr val="bg1"/>
              </a:solidFill>
            </a:endParaRPr>
          </a:p>
        </p:txBody>
      </p:sp>
      <p:pic>
        <p:nvPicPr>
          <p:cNvPr id="12" name="Picture 11">
            <a:extLst>
              <a:ext uri="{FF2B5EF4-FFF2-40B4-BE49-F238E27FC236}">
                <a16:creationId xmlns:a16="http://schemas.microsoft.com/office/drawing/2014/main" id="{6110C62B-84F4-5D5D-8353-41606570B31F}"/>
              </a:ext>
            </a:extLst>
          </p:cNvPr>
          <p:cNvPicPr>
            <a:picLocks noChangeAspect="1"/>
          </p:cNvPicPr>
          <p:nvPr/>
        </p:nvPicPr>
        <p:blipFill>
          <a:blip r:embed="rId5"/>
          <a:stretch>
            <a:fillRect/>
          </a:stretch>
        </p:blipFill>
        <p:spPr>
          <a:xfrm>
            <a:off x="8686800" y="3616319"/>
            <a:ext cx="2752491" cy="2780440"/>
          </a:xfrm>
          <a:prstGeom prst="rect">
            <a:avLst/>
          </a:prstGeom>
        </p:spPr>
      </p:pic>
    </p:spTree>
    <p:extLst>
      <p:ext uri="{BB962C8B-B14F-4D97-AF65-F5344CB8AC3E}">
        <p14:creationId xmlns:p14="http://schemas.microsoft.com/office/powerpoint/2010/main" val="3375356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E5FC5C9-B6F0-12F6-A8EB-CC39F63C4957}"/>
              </a:ext>
            </a:extLst>
          </p:cNvPr>
          <p:cNvSpPr txBox="1"/>
          <p:nvPr/>
        </p:nvSpPr>
        <p:spPr>
          <a:xfrm>
            <a:off x="170330" y="294184"/>
            <a:ext cx="4876800"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Which model has best mileage?</a:t>
            </a:r>
            <a:endParaRPr lang="en-IN" sz="2800" dirty="0">
              <a:solidFill>
                <a:schemeClr val="accent4">
                  <a:lumMod val="40000"/>
                  <a:lumOff val="60000"/>
                </a:schemeClr>
              </a:solidFill>
              <a:latin typeface="Agency FB" panose="020B0503020202020204" pitchFamily="34" charset="0"/>
            </a:endParaRPr>
          </a:p>
        </p:txBody>
      </p:sp>
      <p:sp>
        <p:nvSpPr>
          <p:cNvPr id="3" name="TextBox 2">
            <a:extLst>
              <a:ext uri="{FF2B5EF4-FFF2-40B4-BE49-F238E27FC236}">
                <a16:creationId xmlns:a16="http://schemas.microsoft.com/office/drawing/2014/main" id="{DEF441F2-A5C5-283D-1FCB-3FBD7688AA0A}"/>
              </a:ext>
            </a:extLst>
          </p:cNvPr>
          <p:cNvSpPr txBox="1"/>
          <p:nvPr/>
        </p:nvSpPr>
        <p:spPr>
          <a:xfrm>
            <a:off x="322730" y="817404"/>
            <a:ext cx="1241611" cy="523220"/>
          </a:xfrm>
          <a:prstGeom prst="rect">
            <a:avLst/>
          </a:prstGeom>
          <a:noFill/>
        </p:spPr>
        <p:txBody>
          <a:bodyPr wrap="square" rtlCol="0">
            <a:spAutoFit/>
          </a:bodyPr>
          <a:lstStyle/>
          <a:p>
            <a:r>
              <a:rPr lang="en-IN" sz="2800" dirty="0">
                <a:solidFill>
                  <a:schemeClr val="accent4">
                    <a:lumMod val="40000"/>
                    <a:lumOff val="60000"/>
                  </a:schemeClr>
                </a:solidFill>
                <a:latin typeface="Agency FB" panose="020B0503020202020204" pitchFamily="34" charset="0"/>
              </a:rPr>
              <a:t>Highway</a:t>
            </a:r>
          </a:p>
        </p:txBody>
      </p:sp>
      <p:sp>
        <p:nvSpPr>
          <p:cNvPr id="5" name="TextBox 4">
            <a:extLst>
              <a:ext uri="{FF2B5EF4-FFF2-40B4-BE49-F238E27FC236}">
                <a16:creationId xmlns:a16="http://schemas.microsoft.com/office/drawing/2014/main" id="{8E35961B-D202-CB5A-B1B2-67A7938B49F9}"/>
              </a:ext>
            </a:extLst>
          </p:cNvPr>
          <p:cNvSpPr txBox="1"/>
          <p:nvPr/>
        </p:nvSpPr>
        <p:spPr>
          <a:xfrm>
            <a:off x="322730" y="1409819"/>
            <a:ext cx="7261411" cy="1754326"/>
          </a:xfrm>
          <a:prstGeom prst="rect">
            <a:avLst/>
          </a:prstGeom>
          <a:noFill/>
        </p:spPr>
        <p:txBody>
          <a:bodyPr wrap="square" rtlCol="0">
            <a:spAutoFit/>
          </a:bodyPr>
          <a:lstStyle/>
          <a:p>
            <a:r>
              <a:rPr lang="en-US" dirty="0">
                <a:solidFill>
                  <a:schemeClr val="bg1"/>
                </a:solidFill>
              </a:rPr>
              <a:t>select company as Brand, Model, highway_MPG as Mileage</a:t>
            </a:r>
          </a:p>
          <a:p>
            <a:r>
              <a:rPr lang="en-US" dirty="0">
                <a:solidFill>
                  <a:schemeClr val="bg1"/>
                </a:solidFill>
              </a:rPr>
              <a:t>from data</a:t>
            </a:r>
          </a:p>
          <a:p>
            <a:r>
              <a:rPr lang="en-US" dirty="0">
                <a:solidFill>
                  <a:schemeClr val="bg1"/>
                </a:solidFill>
              </a:rPr>
              <a:t>where highway_MPG in (select max(highway_MPG)					  from data					  where </a:t>
            </a:r>
            <a:r>
              <a:rPr lang="en-US" dirty="0" err="1">
                <a:solidFill>
                  <a:schemeClr val="bg1"/>
                </a:solidFill>
              </a:rPr>
              <a:t>Engine_Fuel_Type</a:t>
            </a:r>
            <a:r>
              <a:rPr lang="en-US" dirty="0">
                <a:solidFill>
                  <a:schemeClr val="bg1"/>
                </a:solidFill>
              </a:rPr>
              <a:t>  != "electric")</a:t>
            </a:r>
          </a:p>
          <a:p>
            <a:r>
              <a:rPr lang="en-US" dirty="0">
                <a:solidFill>
                  <a:schemeClr val="bg1"/>
                </a:solidFill>
              </a:rPr>
              <a:t>group by company, Model, </a:t>
            </a:r>
            <a:r>
              <a:rPr lang="en-US" dirty="0" err="1">
                <a:solidFill>
                  <a:schemeClr val="bg1"/>
                </a:solidFill>
              </a:rPr>
              <a:t>Engine_Fuel_Type</a:t>
            </a:r>
            <a:r>
              <a:rPr lang="en-US" dirty="0">
                <a:solidFill>
                  <a:schemeClr val="bg1"/>
                </a:solidFill>
              </a:rPr>
              <a:t>, highway_MPG;</a:t>
            </a:r>
            <a:endParaRPr lang="en-IN" dirty="0">
              <a:solidFill>
                <a:schemeClr val="bg1"/>
              </a:solidFill>
            </a:endParaRPr>
          </a:p>
        </p:txBody>
      </p:sp>
      <p:sp>
        <p:nvSpPr>
          <p:cNvPr id="6" name="TextBox 5">
            <a:extLst>
              <a:ext uri="{FF2B5EF4-FFF2-40B4-BE49-F238E27FC236}">
                <a16:creationId xmlns:a16="http://schemas.microsoft.com/office/drawing/2014/main" id="{E55B5D62-C969-E2B4-0EC9-173A803819BC}"/>
              </a:ext>
            </a:extLst>
          </p:cNvPr>
          <p:cNvSpPr txBox="1"/>
          <p:nvPr/>
        </p:nvSpPr>
        <p:spPr>
          <a:xfrm>
            <a:off x="309283" y="3364822"/>
            <a:ext cx="1241611" cy="461665"/>
          </a:xfrm>
          <a:prstGeom prst="rect">
            <a:avLst/>
          </a:prstGeom>
          <a:noFill/>
        </p:spPr>
        <p:txBody>
          <a:bodyPr wrap="square" rtlCol="0">
            <a:spAutoFit/>
          </a:bodyPr>
          <a:lstStyle>
            <a:defPPr>
              <a:defRPr lang="en-US"/>
            </a:defPPr>
            <a:lvl1pPr>
              <a:defRPr sz="2800">
                <a:solidFill>
                  <a:schemeClr val="accent4">
                    <a:lumMod val="40000"/>
                    <a:lumOff val="60000"/>
                  </a:schemeClr>
                </a:solidFill>
                <a:latin typeface="Agency FB" panose="020B0503020202020204" pitchFamily="34" charset="0"/>
              </a:defRPr>
            </a:lvl1pPr>
          </a:lstStyle>
          <a:p>
            <a:r>
              <a:rPr lang="en-IN" dirty="0"/>
              <a:t>City</a:t>
            </a:r>
          </a:p>
        </p:txBody>
      </p:sp>
      <p:sp>
        <p:nvSpPr>
          <p:cNvPr id="7" name="TextBox 6">
            <a:extLst>
              <a:ext uri="{FF2B5EF4-FFF2-40B4-BE49-F238E27FC236}">
                <a16:creationId xmlns:a16="http://schemas.microsoft.com/office/drawing/2014/main" id="{8FAFB691-397E-76D6-725F-7959F0637C98}"/>
              </a:ext>
            </a:extLst>
          </p:cNvPr>
          <p:cNvSpPr txBox="1"/>
          <p:nvPr/>
        </p:nvSpPr>
        <p:spPr>
          <a:xfrm>
            <a:off x="309283" y="3957237"/>
            <a:ext cx="7261411" cy="1754326"/>
          </a:xfrm>
          <a:prstGeom prst="rect">
            <a:avLst/>
          </a:prstGeom>
          <a:noFill/>
        </p:spPr>
        <p:txBody>
          <a:bodyPr wrap="square" rtlCol="0">
            <a:spAutoFit/>
          </a:bodyPr>
          <a:lstStyle/>
          <a:p>
            <a:r>
              <a:rPr lang="en-US" dirty="0">
                <a:solidFill>
                  <a:schemeClr val="bg1"/>
                </a:solidFill>
              </a:rPr>
              <a:t>select company as Brand, Model, </a:t>
            </a:r>
            <a:r>
              <a:rPr lang="en-US" dirty="0" err="1">
                <a:solidFill>
                  <a:schemeClr val="bg1"/>
                </a:solidFill>
              </a:rPr>
              <a:t>City_MPG</a:t>
            </a:r>
            <a:r>
              <a:rPr lang="en-US" dirty="0">
                <a:solidFill>
                  <a:schemeClr val="bg1"/>
                </a:solidFill>
              </a:rPr>
              <a:t> as Mileage</a:t>
            </a:r>
          </a:p>
          <a:p>
            <a:r>
              <a:rPr lang="en-US" dirty="0">
                <a:solidFill>
                  <a:schemeClr val="bg1"/>
                </a:solidFill>
              </a:rPr>
              <a:t>from data</a:t>
            </a:r>
          </a:p>
          <a:p>
            <a:r>
              <a:rPr lang="en-US" dirty="0">
                <a:solidFill>
                  <a:schemeClr val="bg1"/>
                </a:solidFill>
              </a:rPr>
              <a:t>where </a:t>
            </a:r>
            <a:r>
              <a:rPr lang="en-US" dirty="0" err="1">
                <a:solidFill>
                  <a:schemeClr val="bg1"/>
                </a:solidFill>
              </a:rPr>
              <a:t>City_MPG</a:t>
            </a:r>
            <a:r>
              <a:rPr lang="en-US" dirty="0">
                <a:solidFill>
                  <a:schemeClr val="bg1"/>
                </a:solidFill>
              </a:rPr>
              <a:t> in (select max(</a:t>
            </a:r>
            <a:r>
              <a:rPr lang="en-US" dirty="0" err="1">
                <a:solidFill>
                  <a:schemeClr val="bg1"/>
                </a:solidFill>
              </a:rPr>
              <a:t>City_MPG</a:t>
            </a:r>
            <a:r>
              <a:rPr lang="en-US" dirty="0">
                <a:solidFill>
                  <a:schemeClr val="bg1"/>
                </a:solidFill>
              </a:rPr>
              <a:t>)					  from data					  where </a:t>
            </a:r>
            <a:r>
              <a:rPr lang="en-US" dirty="0" err="1">
                <a:solidFill>
                  <a:schemeClr val="bg1"/>
                </a:solidFill>
              </a:rPr>
              <a:t>Engine_Fuel_Type</a:t>
            </a:r>
            <a:r>
              <a:rPr lang="en-US" dirty="0">
                <a:solidFill>
                  <a:schemeClr val="bg1"/>
                </a:solidFill>
              </a:rPr>
              <a:t>  != "electric")</a:t>
            </a:r>
          </a:p>
          <a:p>
            <a:r>
              <a:rPr lang="en-US" dirty="0">
                <a:solidFill>
                  <a:schemeClr val="bg1"/>
                </a:solidFill>
              </a:rPr>
              <a:t>group by company, Model, </a:t>
            </a:r>
            <a:r>
              <a:rPr lang="en-US" dirty="0" err="1">
                <a:solidFill>
                  <a:schemeClr val="bg1"/>
                </a:solidFill>
              </a:rPr>
              <a:t>Engine_Fuel_Type</a:t>
            </a:r>
            <a:r>
              <a:rPr lang="en-US" dirty="0">
                <a:solidFill>
                  <a:schemeClr val="bg1"/>
                </a:solidFill>
              </a:rPr>
              <a:t>, </a:t>
            </a:r>
            <a:r>
              <a:rPr lang="en-US" dirty="0" err="1">
                <a:solidFill>
                  <a:schemeClr val="bg1"/>
                </a:solidFill>
              </a:rPr>
              <a:t>City_MPG</a:t>
            </a:r>
            <a:r>
              <a:rPr lang="en-US" dirty="0">
                <a:solidFill>
                  <a:schemeClr val="bg1"/>
                </a:solidFill>
              </a:rPr>
              <a:t>;</a:t>
            </a:r>
            <a:endParaRPr lang="en-IN" dirty="0">
              <a:solidFill>
                <a:schemeClr val="bg1"/>
              </a:solidFill>
            </a:endParaRPr>
          </a:p>
        </p:txBody>
      </p:sp>
      <p:pic>
        <p:nvPicPr>
          <p:cNvPr id="9" name="Picture 8">
            <a:extLst>
              <a:ext uri="{FF2B5EF4-FFF2-40B4-BE49-F238E27FC236}">
                <a16:creationId xmlns:a16="http://schemas.microsoft.com/office/drawing/2014/main" id="{FAD06248-D7E1-302D-0CAA-DD4E808D3AB5}"/>
              </a:ext>
            </a:extLst>
          </p:cNvPr>
          <p:cNvPicPr>
            <a:picLocks noChangeAspect="1"/>
          </p:cNvPicPr>
          <p:nvPr/>
        </p:nvPicPr>
        <p:blipFill>
          <a:blip r:embed="rId4"/>
          <a:stretch>
            <a:fillRect/>
          </a:stretch>
        </p:blipFill>
        <p:spPr>
          <a:xfrm>
            <a:off x="7032228" y="1837194"/>
            <a:ext cx="4682399" cy="899575"/>
          </a:xfrm>
          <a:prstGeom prst="rect">
            <a:avLst/>
          </a:prstGeom>
        </p:spPr>
      </p:pic>
      <p:pic>
        <p:nvPicPr>
          <p:cNvPr id="11" name="Picture 10">
            <a:extLst>
              <a:ext uri="{FF2B5EF4-FFF2-40B4-BE49-F238E27FC236}">
                <a16:creationId xmlns:a16="http://schemas.microsoft.com/office/drawing/2014/main" id="{A9087B78-011A-0025-2746-C117DB71608C}"/>
              </a:ext>
            </a:extLst>
          </p:cNvPr>
          <p:cNvPicPr>
            <a:picLocks noChangeAspect="1"/>
          </p:cNvPicPr>
          <p:nvPr/>
        </p:nvPicPr>
        <p:blipFill>
          <a:blip r:embed="rId5"/>
          <a:stretch>
            <a:fillRect/>
          </a:stretch>
        </p:blipFill>
        <p:spPr>
          <a:xfrm>
            <a:off x="7032227" y="4338918"/>
            <a:ext cx="4808995" cy="727912"/>
          </a:xfrm>
          <a:prstGeom prst="rect">
            <a:avLst/>
          </a:prstGeom>
        </p:spPr>
      </p:pic>
    </p:spTree>
    <p:extLst>
      <p:ext uri="{BB962C8B-B14F-4D97-AF65-F5344CB8AC3E}">
        <p14:creationId xmlns:p14="http://schemas.microsoft.com/office/powerpoint/2010/main" val="374973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B2A9F07-9765-641A-FAE6-D2AC7C39A5F2}"/>
              </a:ext>
            </a:extLst>
          </p:cNvPr>
          <p:cNvSpPr txBox="1"/>
          <p:nvPr/>
        </p:nvSpPr>
        <p:spPr>
          <a:xfrm>
            <a:off x="215153" y="849996"/>
            <a:ext cx="4876800"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Which brands has maximum Body type?</a:t>
            </a:r>
            <a:endParaRPr lang="en-IN" sz="2800" dirty="0">
              <a:solidFill>
                <a:schemeClr val="accent4">
                  <a:lumMod val="40000"/>
                  <a:lumOff val="60000"/>
                </a:schemeClr>
              </a:solidFill>
              <a:latin typeface="Agency FB" panose="020B0503020202020204" pitchFamily="34" charset="0"/>
            </a:endParaRPr>
          </a:p>
        </p:txBody>
      </p:sp>
      <p:sp>
        <p:nvSpPr>
          <p:cNvPr id="3" name="TextBox 2">
            <a:extLst>
              <a:ext uri="{FF2B5EF4-FFF2-40B4-BE49-F238E27FC236}">
                <a16:creationId xmlns:a16="http://schemas.microsoft.com/office/drawing/2014/main" id="{FB9B54AD-BA08-39CF-2574-442BDA6A1021}"/>
              </a:ext>
            </a:extLst>
          </p:cNvPr>
          <p:cNvSpPr txBox="1"/>
          <p:nvPr/>
        </p:nvSpPr>
        <p:spPr>
          <a:xfrm>
            <a:off x="322730" y="2083376"/>
            <a:ext cx="7261411" cy="1754326"/>
          </a:xfrm>
          <a:prstGeom prst="rect">
            <a:avLst/>
          </a:prstGeom>
          <a:noFill/>
        </p:spPr>
        <p:txBody>
          <a:bodyPr wrap="square" rtlCol="0">
            <a:spAutoFit/>
          </a:bodyPr>
          <a:lstStyle/>
          <a:p>
            <a:r>
              <a:rPr lang="en-US" dirty="0">
                <a:solidFill>
                  <a:schemeClr val="bg1"/>
                </a:solidFill>
              </a:rPr>
              <a:t>select company as Brand, Model, highway_MPG as Mileage</a:t>
            </a:r>
          </a:p>
          <a:p>
            <a:r>
              <a:rPr lang="en-US" dirty="0">
                <a:solidFill>
                  <a:schemeClr val="bg1"/>
                </a:solidFill>
              </a:rPr>
              <a:t>from data</a:t>
            </a:r>
          </a:p>
          <a:p>
            <a:r>
              <a:rPr lang="en-US" dirty="0">
                <a:solidFill>
                  <a:schemeClr val="bg1"/>
                </a:solidFill>
              </a:rPr>
              <a:t>where highway_MPG in (select max(highway_MPG)					  from data					  where </a:t>
            </a:r>
            <a:r>
              <a:rPr lang="en-US" dirty="0" err="1">
                <a:solidFill>
                  <a:schemeClr val="bg1"/>
                </a:solidFill>
              </a:rPr>
              <a:t>Engine_Fuel_Type</a:t>
            </a:r>
            <a:r>
              <a:rPr lang="en-US" dirty="0">
                <a:solidFill>
                  <a:schemeClr val="bg1"/>
                </a:solidFill>
              </a:rPr>
              <a:t>  != "electric")</a:t>
            </a:r>
          </a:p>
          <a:p>
            <a:r>
              <a:rPr lang="en-US" dirty="0">
                <a:solidFill>
                  <a:schemeClr val="bg1"/>
                </a:solidFill>
              </a:rPr>
              <a:t>group by company, Model, </a:t>
            </a:r>
            <a:r>
              <a:rPr lang="en-US" dirty="0" err="1">
                <a:solidFill>
                  <a:schemeClr val="bg1"/>
                </a:solidFill>
              </a:rPr>
              <a:t>Engine_Fuel_Type</a:t>
            </a:r>
            <a:r>
              <a:rPr lang="en-US" dirty="0">
                <a:solidFill>
                  <a:schemeClr val="bg1"/>
                </a:solidFill>
              </a:rPr>
              <a:t>, highway_MPG;</a:t>
            </a:r>
            <a:endParaRPr lang="en-IN" dirty="0">
              <a:solidFill>
                <a:schemeClr val="bg1"/>
              </a:solidFill>
            </a:endParaRPr>
          </a:p>
        </p:txBody>
      </p:sp>
      <p:pic>
        <p:nvPicPr>
          <p:cNvPr id="6" name="Picture 5">
            <a:extLst>
              <a:ext uri="{FF2B5EF4-FFF2-40B4-BE49-F238E27FC236}">
                <a16:creationId xmlns:a16="http://schemas.microsoft.com/office/drawing/2014/main" id="{4D8F7134-592B-9180-86CA-3930C021B232}"/>
              </a:ext>
            </a:extLst>
          </p:cNvPr>
          <p:cNvPicPr>
            <a:picLocks noChangeAspect="1"/>
          </p:cNvPicPr>
          <p:nvPr/>
        </p:nvPicPr>
        <p:blipFill>
          <a:blip r:embed="rId4"/>
          <a:stretch>
            <a:fillRect/>
          </a:stretch>
        </p:blipFill>
        <p:spPr>
          <a:xfrm>
            <a:off x="6660777" y="2616699"/>
            <a:ext cx="5223435" cy="687679"/>
          </a:xfrm>
          <a:prstGeom prst="rect">
            <a:avLst/>
          </a:prstGeom>
        </p:spPr>
      </p:pic>
    </p:spTree>
    <p:extLst>
      <p:ext uri="{BB962C8B-B14F-4D97-AF65-F5344CB8AC3E}">
        <p14:creationId xmlns:p14="http://schemas.microsoft.com/office/powerpoint/2010/main" val="204883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402E9-4E5E-27AA-69D0-4CC8081BDC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886DBF7-9BBB-380C-B789-6E3504D9D949}"/>
              </a:ext>
            </a:extLst>
          </p:cNvPr>
          <p:cNvSpPr txBox="1"/>
          <p:nvPr/>
        </p:nvSpPr>
        <p:spPr>
          <a:xfrm>
            <a:off x="233082" y="385632"/>
            <a:ext cx="7844117"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Which company produces the most expensive vehicles on average?</a:t>
            </a:r>
            <a:endParaRPr lang="en-IN" sz="2800" dirty="0">
              <a:solidFill>
                <a:schemeClr val="accent4">
                  <a:lumMod val="40000"/>
                  <a:lumOff val="60000"/>
                </a:schemeClr>
              </a:solidFill>
              <a:latin typeface="Agency FB" panose="020B0503020202020204" pitchFamily="34" charset="0"/>
            </a:endParaRPr>
          </a:p>
        </p:txBody>
      </p:sp>
      <p:sp>
        <p:nvSpPr>
          <p:cNvPr id="3" name="TextBox 2">
            <a:extLst>
              <a:ext uri="{FF2B5EF4-FFF2-40B4-BE49-F238E27FC236}">
                <a16:creationId xmlns:a16="http://schemas.microsoft.com/office/drawing/2014/main" id="{39B76402-633E-2541-9AE0-49232DC1DEBF}"/>
              </a:ext>
            </a:extLst>
          </p:cNvPr>
          <p:cNvSpPr txBox="1"/>
          <p:nvPr/>
        </p:nvSpPr>
        <p:spPr>
          <a:xfrm>
            <a:off x="304801" y="1554459"/>
            <a:ext cx="7261411" cy="1754326"/>
          </a:xfrm>
          <a:prstGeom prst="rect">
            <a:avLst/>
          </a:prstGeom>
          <a:noFill/>
        </p:spPr>
        <p:txBody>
          <a:bodyPr wrap="square" rtlCol="0">
            <a:spAutoFit/>
          </a:bodyPr>
          <a:lstStyle/>
          <a:p>
            <a:r>
              <a:rPr lang="en-US" dirty="0">
                <a:solidFill>
                  <a:schemeClr val="bg1"/>
                </a:solidFill>
              </a:rPr>
              <a:t>with </a:t>
            </a:r>
            <a:r>
              <a:rPr lang="en-US" dirty="0" err="1">
                <a:solidFill>
                  <a:schemeClr val="bg1"/>
                </a:solidFill>
              </a:rPr>
              <a:t>subq</a:t>
            </a:r>
            <a:r>
              <a:rPr lang="en-US" dirty="0">
                <a:solidFill>
                  <a:schemeClr val="bg1"/>
                </a:solidFill>
              </a:rPr>
              <a:t> as</a:t>
            </a:r>
          </a:p>
          <a:p>
            <a:r>
              <a:rPr lang="en-US" dirty="0">
                <a:solidFill>
                  <a:schemeClr val="bg1"/>
                </a:solidFill>
              </a:rPr>
              <a:t>	(select Company, avg(Price) as </a:t>
            </a:r>
            <a:r>
              <a:rPr lang="en-US" dirty="0" err="1">
                <a:solidFill>
                  <a:schemeClr val="bg1"/>
                </a:solidFill>
              </a:rPr>
              <a:t>avg_price</a:t>
            </a:r>
            <a:r>
              <a:rPr lang="en-US" dirty="0">
                <a:solidFill>
                  <a:schemeClr val="bg1"/>
                </a:solidFill>
              </a:rPr>
              <a:t>				  from data				  </a:t>
            </a:r>
          </a:p>
          <a:p>
            <a:r>
              <a:rPr lang="en-US" dirty="0">
                <a:solidFill>
                  <a:schemeClr val="bg1"/>
                </a:solidFill>
              </a:rPr>
              <a:t>		group by Company)</a:t>
            </a:r>
          </a:p>
          <a:p>
            <a:r>
              <a:rPr lang="en-US" dirty="0">
                <a:solidFill>
                  <a:schemeClr val="bg1"/>
                </a:solidFill>
              </a:rPr>
              <a:t>select * from </a:t>
            </a:r>
            <a:r>
              <a:rPr lang="en-US" dirty="0" err="1">
                <a:solidFill>
                  <a:schemeClr val="bg1"/>
                </a:solidFill>
              </a:rPr>
              <a:t>subq</a:t>
            </a:r>
            <a:endParaRPr lang="en-US" dirty="0">
              <a:solidFill>
                <a:schemeClr val="bg1"/>
              </a:solidFill>
            </a:endParaRPr>
          </a:p>
          <a:p>
            <a:r>
              <a:rPr lang="en-US" dirty="0">
                <a:solidFill>
                  <a:schemeClr val="bg1"/>
                </a:solidFill>
              </a:rPr>
              <a:t>where </a:t>
            </a:r>
            <a:r>
              <a:rPr lang="en-US" dirty="0" err="1">
                <a:solidFill>
                  <a:schemeClr val="bg1"/>
                </a:solidFill>
              </a:rPr>
              <a:t>avg_price</a:t>
            </a:r>
            <a:r>
              <a:rPr lang="en-US" dirty="0">
                <a:solidFill>
                  <a:schemeClr val="bg1"/>
                </a:solidFill>
              </a:rPr>
              <a:t> = (select max(</a:t>
            </a:r>
            <a:r>
              <a:rPr lang="en-US" dirty="0" err="1">
                <a:solidFill>
                  <a:schemeClr val="bg1"/>
                </a:solidFill>
              </a:rPr>
              <a:t>avg_price</a:t>
            </a:r>
            <a:r>
              <a:rPr lang="en-US" dirty="0">
                <a:solidFill>
                  <a:schemeClr val="bg1"/>
                </a:solidFill>
              </a:rPr>
              <a:t>) from </a:t>
            </a:r>
            <a:r>
              <a:rPr lang="en-US" dirty="0" err="1">
                <a:solidFill>
                  <a:schemeClr val="bg1"/>
                </a:solidFill>
              </a:rPr>
              <a:t>subq</a:t>
            </a:r>
            <a:r>
              <a:rPr lang="en-US" dirty="0">
                <a:solidFill>
                  <a:schemeClr val="bg1"/>
                </a:solidFill>
              </a:rPr>
              <a:t>);</a:t>
            </a:r>
            <a:endParaRPr lang="en-IN" dirty="0">
              <a:solidFill>
                <a:schemeClr val="bg1"/>
              </a:solidFill>
            </a:endParaRPr>
          </a:p>
        </p:txBody>
      </p:sp>
      <p:pic>
        <p:nvPicPr>
          <p:cNvPr id="6" name="Picture 5">
            <a:extLst>
              <a:ext uri="{FF2B5EF4-FFF2-40B4-BE49-F238E27FC236}">
                <a16:creationId xmlns:a16="http://schemas.microsoft.com/office/drawing/2014/main" id="{952C5C23-B55D-7D5F-7AE0-F39E7110174D}"/>
              </a:ext>
            </a:extLst>
          </p:cNvPr>
          <p:cNvPicPr>
            <a:picLocks noChangeAspect="1"/>
          </p:cNvPicPr>
          <p:nvPr/>
        </p:nvPicPr>
        <p:blipFill>
          <a:blip r:embed="rId4"/>
          <a:stretch>
            <a:fillRect/>
          </a:stretch>
        </p:blipFill>
        <p:spPr>
          <a:xfrm>
            <a:off x="7405446" y="2104670"/>
            <a:ext cx="3083967" cy="795413"/>
          </a:xfrm>
          <a:prstGeom prst="rect">
            <a:avLst/>
          </a:prstGeom>
        </p:spPr>
      </p:pic>
      <p:sp>
        <p:nvSpPr>
          <p:cNvPr id="7" name="TextBox 6">
            <a:extLst>
              <a:ext uri="{FF2B5EF4-FFF2-40B4-BE49-F238E27FC236}">
                <a16:creationId xmlns:a16="http://schemas.microsoft.com/office/drawing/2014/main" id="{DA8CD376-FC29-A5C9-7833-C695169FBE2C}"/>
              </a:ext>
            </a:extLst>
          </p:cNvPr>
          <p:cNvSpPr txBox="1"/>
          <p:nvPr/>
        </p:nvSpPr>
        <p:spPr>
          <a:xfrm>
            <a:off x="304801" y="3429000"/>
            <a:ext cx="7844117" cy="523220"/>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Which company produces the most cheapest vehicles on average?</a:t>
            </a:r>
            <a:endParaRPr lang="en-IN" sz="2800" dirty="0">
              <a:solidFill>
                <a:schemeClr val="accent4">
                  <a:lumMod val="40000"/>
                  <a:lumOff val="60000"/>
                </a:schemeClr>
              </a:solidFill>
              <a:latin typeface="Agency FB" panose="020B0503020202020204" pitchFamily="34" charset="0"/>
            </a:endParaRPr>
          </a:p>
        </p:txBody>
      </p:sp>
      <p:sp>
        <p:nvSpPr>
          <p:cNvPr id="8" name="TextBox 7">
            <a:extLst>
              <a:ext uri="{FF2B5EF4-FFF2-40B4-BE49-F238E27FC236}">
                <a16:creationId xmlns:a16="http://schemas.microsoft.com/office/drawing/2014/main" id="{A1CFB818-1233-56A5-8F57-F37B4AB0CDBF}"/>
              </a:ext>
            </a:extLst>
          </p:cNvPr>
          <p:cNvSpPr txBox="1"/>
          <p:nvPr/>
        </p:nvSpPr>
        <p:spPr>
          <a:xfrm>
            <a:off x="376520" y="4597827"/>
            <a:ext cx="7261411" cy="1754326"/>
          </a:xfrm>
          <a:prstGeom prst="rect">
            <a:avLst/>
          </a:prstGeom>
          <a:noFill/>
        </p:spPr>
        <p:txBody>
          <a:bodyPr wrap="square" rtlCol="0">
            <a:spAutoFit/>
          </a:bodyPr>
          <a:lstStyle/>
          <a:p>
            <a:r>
              <a:rPr lang="en-US" dirty="0">
                <a:solidFill>
                  <a:schemeClr val="bg1"/>
                </a:solidFill>
              </a:rPr>
              <a:t>with </a:t>
            </a:r>
            <a:r>
              <a:rPr lang="en-US" dirty="0" err="1">
                <a:solidFill>
                  <a:schemeClr val="bg1"/>
                </a:solidFill>
              </a:rPr>
              <a:t>subq</a:t>
            </a:r>
            <a:r>
              <a:rPr lang="en-US" dirty="0">
                <a:solidFill>
                  <a:schemeClr val="bg1"/>
                </a:solidFill>
              </a:rPr>
              <a:t> as</a:t>
            </a:r>
          </a:p>
          <a:p>
            <a:r>
              <a:rPr lang="en-US" dirty="0">
                <a:solidFill>
                  <a:schemeClr val="bg1"/>
                </a:solidFill>
              </a:rPr>
              <a:t>	(select Company, avg(Price) as </a:t>
            </a:r>
            <a:r>
              <a:rPr lang="en-US" dirty="0" err="1">
                <a:solidFill>
                  <a:schemeClr val="bg1"/>
                </a:solidFill>
              </a:rPr>
              <a:t>avg_price</a:t>
            </a:r>
            <a:r>
              <a:rPr lang="en-US" dirty="0">
                <a:solidFill>
                  <a:schemeClr val="bg1"/>
                </a:solidFill>
              </a:rPr>
              <a:t>				  from data				  </a:t>
            </a:r>
          </a:p>
          <a:p>
            <a:r>
              <a:rPr lang="en-US" dirty="0">
                <a:solidFill>
                  <a:schemeClr val="bg1"/>
                </a:solidFill>
              </a:rPr>
              <a:t>		group by Company)</a:t>
            </a:r>
          </a:p>
          <a:p>
            <a:r>
              <a:rPr lang="en-US" dirty="0">
                <a:solidFill>
                  <a:schemeClr val="bg1"/>
                </a:solidFill>
              </a:rPr>
              <a:t>select * from </a:t>
            </a:r>
            <a:r>
              <a:rPr lang="en-US" dirty="0" err="1">
                <a:solidFill>
                  <a:schemeClr val="bg1"/>
                </a:solidFill>
              </a:rPr>
              <a:t>subq</a:t>
            </a:r>
            <a:endParaRPr lang="en-US" dirty="0">
              <a:solidFill>
                <a:schemeClr val="bg1"/>
              </a:solidFill>
            </a:endParaRPr>
          </a:p>
          <a:p>
            <a:r>
              <a:rPr lang="en-US" dirty="0">
                <a:solidFill>
                  <a:schemeClr val="bg1"/>
                </a:solidFill>
              </a:rPr>
              <a:t>where </a:t>
            </a:r>
            <a:r>
              <a:rPr lang="en-US" dirty="0" err="1">
                <a:solidFill>
                  <a:schemeClr val="bg1"/>
                </a:solidFill>
              </a:rPr>
              <a:t>avg_price</a:t>
            </a:r>
            <a:r>
              <a:rPr lang="en-US" dirty="0">
                <a:solidFill>
                  <a:schemeClr val="bg1"/>
                </a:solidFill>
              </a:rPr>
              <a:t> = (select min(</a:t>
            </a:r>
            <a:r>
              <a:rPr lang="en-US" dirty="0" err="1">
                <a:solidFill>
                  <a:schemeClr val="bg1"/>
                </a:solidFill>
              </a:rPr>
              <a:t>avg_price</a:t>
            </a:r>
            <a:r>
              <a:rPr lang="en-US" dirty="0">
                <a:solidFill>
                  <a:schemeClr val="bg1"/>
                </a:solidFill>
              </a:rPr>
              <a:t>) from </a:t>
            </a:r>
            <a:r>
              <a:rPr lang="en-US" dirty="0" err="1">
                <a:solidFill>
                  <a:schemeClr val="bg1"/>
                </a:solidFill>
              </a:rPr>
              <a:t>subq</a:t>
            </a:r>
            <a:r>
              <a:rPr lang="en-US" dirty="0">
                <a:solidFill>
                  <a:schemeClr val="bg1"/>
                </a:solidFill>
              </a:rPr>
              <a:t>);</a:t>
            </a:r>
            <a:endParaRPr lang="en-IN" dirty="0">
              <a:solidFill>
                <a:schemeClr val="bg1"/>
              </a:solidFill>
            </a:endParaRPr>
          </a:p>
        </p:txBody>
      </p:sp>
      <p:pic>
        <p:nvPicPr>
          <p:cNvPr id="11" name="Picture 10">
            <a:extLst>
              <a:ext uri="{FF2B5EF4-FFF2-40B4-BE49-F238E27FC236}">
                <a16:creationId xmlns:a16="http://schemas.microsoft.com/office/drawing/2014/main" id="{A8722F1A-B921-380B-3D8E-AFDC69EFBA60}"/>
              </a:ext>
            </a:extLst>
          </p:cNvPr>
          <p:cNvPicPr>
            <a:picLocks noChangeAspect="1"/>
          </p:cNvPicPr>
          <p:nvPr/>
        </p:nvPicPr>
        <p:blipFill>
          <a:blip r:embed="rId5"/>
          <a:stretch>
            <a:fillRect/>
          </a:stretch>
        </p:blipFill>
        <p:spPr>
          <a:xfrm>
            <a:off x="7405446" y="5208331"/>
            <a:ext cx="3083967" cy="818195"/>
          </a:xfrm>
          <a:prstGeom prst="rect">
            <a:avLst/>
          </a:prstGeom>
        </p:spPr>
      </p:pic>
    </p:spTree>
    <p:extLst>
      <p:ext uri="{BB962C8B-B14F-4D97-AF65-F5344CB8AC3E}">
        <p14:creationId xmlns:p14="http://schemas.microsoft.com/office/powerpoint/2010/main" val="1982641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E4239-09B7-A9F4-A395-16867C842CB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0D08403-8671-2D23-2DEB-5D7A051F9DFC}"/>
              </a:ext>
            </a:extLst>
          </p:cNvPr>
          <p:cNvPicPr>
            <a:picLocks noChangeAspect="1"/>
          </p:cNvPicPr>
          <p:nvPr/>
        </p:nvPicPr>
        <p:blipFill>
          <a:blip r:embed="rId4"/>
          <a:stretch>
            <a:fillRect/>
          </a:stretch>
        </p:blipFill>
        <p:spPr>
          <a:xfrm>
            <a:off x="6409318" y="2106706"/>
            <a:ext cx="5559313" cy="4601096"/>
          </a:xfrm>
          <a:prstGeom prst="rect">
            <a:avLst/>
          </a:prstGeom>
        </p:spPr>
      </p:pic>
      <p:sp>
        <p:nvSpPr>
          <p:cNvPr id="7" name="TextBox 6">
            <a:extLst>
              <a:ext uri="{FF2B5EF4-FFF2-40B4-BE49-F238E27FC236}">
                <a16:creationId xmlns:a16="http://schemas.microsoft.com/office/drawing/2014/main" id="{C993DF78-861B-7F64-D8D9-E72FC3D2D97D}"/>
              </a:ext>
            </a:extLst>
          </p:cNvPr>
          <p:cNvSpPr txBox="1"/>
          <p:nvPr/>
        </p:nvSpPr>
        <p:spPr>
          <a:xfrm>
            <a:off x="233083" y="385632"/>
            <a:ext cx="7261412" cy="954107"/>
          </a:xfrm>
          <a:prstGeom prst="rect">
            <a:avLst/>
          </a:prstGeom>
          <a:noFill/>
        </p:spPr>
        <p:txBody>
          <a:bodyPr wrap="square" rtlCol="0">
            <a:spAutoFit/>
          </a:bodyPr>
          <a:lstStyle/>
          <a:p>
            <a:r>
              <a:rPr lang="en-US" sz="2800" dirty="0">
                <a:solidFill>
                  <a:schemeClr val="accent4">
                    <a:lumMod val="40000"/>
                    <a:lumOff val="60000"/>
                  </a:schemeClr>
                </a:solidFill>
                <a:latin typeface="Agency FB" panose="020B0503020202020204" pitchFamily="34" charset="0"/>
              </a:rPr>
              <a:t>How does the variation in horsepower, miles per gallon (MPG), and price differ across different car brands?</a:t>
            </a:r>
            <a:endParaRPr lang="en-IN" sz="2800" dirty="0">
              <a:solidFill>
                <a:schemeClr val="accent4">
                  <a:lumMod val="40000"/>
                  <a:lumOff val="60000"/>
                </a:schemeClr>
              </a:solidFill>
              <a:latin typeface="Agency FB" panose="020B0503020202020204" pitchFamily="34" charset="0"/>
            </a:endParaRPr>
          </a:p>
        </p:txBody>
      </p:sp>
      <p:sp>
        <p:nvSpPr>
          <p:cNvPr id="8" name="TextBox 7">
            <a:extLst>
              <a:ext uri="{FF2B5EF4-FFF2-40B4-BE49-F238E27FC236}">
                <a16:creationId xmlns:a16="http://schemas.microsoft.com/office/drawing/2014/main" id="{EABF601A-7861-AD23-ED8A-796EA699B5D6}"/>
              </a:ext>
            </a:extLst>
          </p:cNvPr>
          <p:cNvSpPr txBox="1"/>
          <p:nvPr/>
        </p:nvSpPr>
        <p:spPr>
          <a:xfrm>
            <a:off x="295838" y="1554459"/>
            <a:ext cx="6248397" cy="1754326"/>
          </a:xfrm>
          <a:prstGeom prst="rect">
            <a:avLst/>
          </a:prstGeom>
          <a:noFill/>
        </p:spPr>
        <p:txBody>
          <a:bodyPr wrap="square" rtlCol="0">
            <a:spAutoFit/>
          </a:bodyPr>
          <a:lstStyle/>
          <a:p>
            <a:r>
              <a:rPr lang="en-US" dirty="0">
                <a:solidFill>
                  <a:schemeClr val="bg1"/>
                </a:solidFill>
              </a:rPr>
              <a:t>select Company, round(avg(highway_MPG), 2) as 	Average_Highway_Mileage, round(avg(</a:t>
            </a:r>
            <a:r>
              <a:rPr lang="en-US" dirty="0" err="1">
                <a:solidFill>
                  <a:schemeClr val="bg1"/>
                </a:solidFill>
              </a:rPr>
              <a:t>city_mpg</a:t>
            </a:r>
            <a:r>
              <a:rPr lang="en-US" dirty="0">
                <a:solidFill>
                  <a:schemeClr val="bg1"/>
                </a:solidFill>
              </a:rPr>
              <a:t>), 2) as 	</a:t>
            </a:r>
            <a:r>
              <a:rPr lang="en-US" dirty="0" err="1">
                <a:solidFill>
                  <a:schemeClr val="bg1"/>
                </a:solidFill>
              </a:rPr>
              <a:t>Average_City_Mileage</a:t>
            </a:r>
            <a:r>
              <a:rPr lang="en-US" dirty="0">
                <a:solidFill>
                  <a:schemeClr val="bg1"/>
                </a:solidFill>
              </a:rPr>
              <a:t>, round(max(</a:t>
            </a:r>
            <a:r>
              <a:rPr lang="en-US" dirty="0" err="1">
                <a:solidFill>
                  <a:schemeClr val="bg1"/>
                </a:solidFill>
              </a:rPr>
              <a:t>Engine_HP</a:t>
            </a:r>
            <a:r>
              <a:rPr lang="en-US" dirty="0">
                <a:solidFill>
                  <a:schemeClr val="bg1"/>
                </a:solidFill>
              </a:rPr>
              <a:t>), 2) as             	Horsepower, avg(Price) as </a:t>
            </a:r>
            <a:r>
              <a:rPr lang="en-US" dirty="0" err="1">
                <a:solidFill>
                  <a:schemeClr val="bg1"/>
                </a:solidFill>
              </a:rPr>
              <a:t>avg_price</a:t>
            </a:r>
            <a:endParaRPr lang="en-US" dirty="0">
              <a:solidFill>
                <a:schemeClr val="bg1"/>
              </a:solidFill>
            </a:endParaRPr>
          </a:p>
          <a:p>
            <a:r>
              <a:rPr lang="en-US" dirty="0">
                <a:solidFill>
                  <a:schemeClr val="bg1"/>
                </a:solidFill>
              </a:rPr>
              <a:t>from data</a:t>
            </a:r>
          </a:p>
          <a:p>
            <a:r>
              <a:rPr lang="en-US" dirty="0">
                <a:solidFill>
                  <a:schemeClr val="bg1"/>
                </a:solidFill>
              </a:rPr>
              <a:t>group by Company;</a:t>
            </a:r>
            <a:endParaRPr lang="en-IN" dirty="0">
              <a:solidFill>
                <a:schemeClr val="bg1"/>
              </a:solidFill>
            </a:endParaRPr>
          </a:p>
        </p:txBody>
      </p:sp>
    </p:spTree>
    <p:extLst>
      <p:ext uri="{BB962C8B-B14F-4D97-AF65-F5344CB8AC3E}">
        <p14:creationId xmlns:p14="http://schemas.microsoft.com/office/powerpoint/2010/main" val="3819413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1614</Words>
  <Application>Microsoft Office PowerPoint</Application>
  <PresentationFormat>Widescreen</PresentationFormat>
  <Paragraphs>113</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Agency FB</vt:lpstr>
      <vt:lpstr>Algerian</vt:lpstr>
      <vt:lpstr>Arial</vt:lpstr>
      <vt:lpstr>Calibri</vt:lpstr>
      <vt:lpstr>Calibri Light</vt:lpstr>
      <vt:lpstr>Cascadia Code SemiBold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 Sharma</dc:creator>
  <cp:lastModifiedBy>Akshat Sharma</cp:lastModifiedBy>
  <cp:revision>10</cp:revision>
  <dcterms:created xsi:type="dcterms:W3CDTF">2024-03-15T16:54:02Z</dcterms:created>
  <dcterms:modified xsi:type="dcterms:W3CDTF">2024-03-15T20:42:22Z</dcterms:modified>
</cp:coreProperties>
</file>